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78" r:id="rId3"/>
    <p:sldId id="258"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54" autoAdjust="0"/>
  </p:normalViewPr>
  <p:slideViewPr>
    <p:cSldViewPr>
      <p:cViewPr varScale="1">
        <p:scale>
          <a:sx n="65" d="100"/>
          <a:sy n="65" d="100"/>
        </p:scale>
        <p:origin x="-7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177415-16BB-4773-91E9-881961761F2D}" type="datetimeFigureOut">
              <a:rPr lang="en-US" smtClean="0"/>
              <a:pPr/>
              <a:t>14-12-17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D3F3E-4C61-4B62-9EDF-820C75390DAD}" type="slidenum">
              <a:rPr lang="en-CA" smtClean="0"/>
              <a:pPr/>
              <a:t>‹#›</a:t>
            </a:fld>
            <a:endParaRPr lang="en-CA"/>
          </a:p>
        </p:txBody>
      </p:sp>
    </p:spTree>
    <p:extLst>
      <p:ext uri="{BB962C8B-B14F-4D97-AF65-F5344CB8AC3E}">
        <p14:creationId xmlns:p14="http://schemas.microsoft.com/office/powerpoint/2010/main" val="233324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FC9E2-86F3-49D1-8374-0B848FCD3BE8}" type="slidenum">
              <a:rPr lang="en-US">
                <a:solidFill>
                  <a:prstClr val="black"/>
                </a:solidFill>
              </a:rPr>
              <a:pPr/>
              <a:t>1</a:t>
            </a:fld>
            <a:endParaRPr lang="en-US">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2A7075-08D6-437B-976B-253AF2B50544}" type="slidenum">
              <a:rPr lang="en-US">
                <a:solidFill>
                  <a:prstClr val="black"/>
                </a:solidFill>
              </a:rPr>
              <a:pPr/>
              <a:t>10</a:t>
            </a:fld>
            <a:endParaRPr lang="en-US">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a:buFontTx/>
              <a:buChar char="•"/>
            </a:pPr>
            <a:r>
              <a:rPr lang="en-US"/>
              <a:t>show pump – “battery” of pumps driven by the engine c/w Xfer pump</a:t>
            </a:r>
          </a:p>
          <a:p>
            <a:pPr>
              <a:buFontTx/>
              <a:buChar char="•"/>
            </a:pPr>
            <a:r>
              <a:rPr lang="en-US"/>
              <a:t>Xfer pump 15-60 psi or as high as 130 to 200 psi</a:t>
            </a:r>
          </a:p>
          <a:p>
            <a:pPr>
              <a:buFontTx/>
              <a:buChar char="•"/>
            </a:pPr>
            <a:r>
              <a:rPr lang="en-US"/>
              <a:t>individual high pressure lines – must all be equal length to equalize pressure</a:t>
            </a:r>
          </a:p>
          <a:p>
            <a:pPr>
              <a:buFontTx/>
              <a:buChar char="•"/>
            </a:pPr>
            <a:r>
              <a:rPr lang="en-US"/>
              <a:t>very expensive – last long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FC9E2-86F3-49D1-8374-0B848FCD3BE8}" type="slidenum">
              <a:rPr lang="en-US">
                <a:solidFill>
                  <a:prstClr val="black"/>
                </a:solidFill>
              </a:rPr>
              <a:pPr/>
              <a:t>2</a:t>
            </a:fld>
            <a:endParaRPr lang="en-US">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EE2CF-307E-40CC-B45B-4C242ECA3606}" type="slidenum">
              <a:rPr lang="en-US">
                <a:solidFill>
                  <a:prstClr val="black"/>
                </a:solidFill>
              </a:rPr>
              <a:pPr/>
              <a:t>3</a:t>
            </a:fld>
            <a:endParaRPr lang="en-US">
              <a:solidFill>
                <a:prstClr val="black"/>
              </a:solidFil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03893E-380D-428C-BF39-78349546D972}" type="slidenum">
              <a:rPr lang="en-US">
                <a:solidFill>
                  <a:prstClr val="black"/>
                </a:solidFill>
              </a:rPr>
              <a:pPr/>
              <a:t>4</a:t>
            </a:fld>
            <a:endParaRPr lang="en-US">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2C2DD-F638-46FA-B201-D3FED4384B47}" type="slidenum">
              <a:rPr lang="en-US">
                <a:solidFill>
                  <a:prstClr val="black"/>
                </a:solidFill>
              </a:rPr>
              <a:pPr/>
              <a:t>5</a:t>
            </a:fld>
            <a:endParaRPr lang="en-US">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FE874-0942-4743-8765-64C006CC9256}" type="slidenum">
              <a:rPr lang="en-US">
                <a:solidFill>
                  <a:prstClr val="black"/>
                </a:solidFill>
              </a:rPr>
              <a:pPr/>
              <a:t>6</a:t>
            </a:fld>
            <a:endParaRPr lang="en-US">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buFontTx/>
              <a:buChar char="•"/>
            </a:pPr>
            <a:r>
              <a:rPr lang="en-US"/>
              <a:t>used on Cummins 1954 – late 80’s/early 90’s </a:t>
            </a:r>
          </a:p>
          <a:p>
            <a:pPr>
              <a:buFontTx/>
              <a:buChar char="•"/>
            </a:pPr>
            <a:r>
              <a:rPr lang="en-US"/>
              <a:t>A diesel fuel pump operates at extremely high pressures and therefore can't tolerate even a speck of dust in its super-polished interior. </a:t>
            </a:r>
          </a:p>
          <a:p>
            <a:pPr>
              <a:buFontTx/>
              <a:buChar char="•"/>
            </a:pPr>
            <a:r>
              <a:rPr lang="en-US"/>
              <a:t>The fuel pressurized by the pump must be squirted into the cylinder past the very simple, spring-loaded injector ball (whose tolerances are as little as .0002"), against an upper engine cylinder that already contains awesome pressure.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A6B4B-74F4-43B8-9D9E-C00A59DBEC2B}" type="slidenum">
              <a:rPr lang="en-US">
                <a:solidFill>
                  <a:prstClr val="black"/>
                </a:solidFill>
              </a:rPr>
              <a:pPr/>
              <a:t>7</a:t>
            </a:fld>
            <a:endParaRPr lang="en-US">
              <a:solidFill>
                <a:prstClr val="black"/>
              </a:solidFill>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normAutofit fontScale="85000" lnSpcReduction="20000"/>
          </a:bodyPr>
          <a:lstStyle/>
          <a:p>
            <a:pPr marL="224874" indent="-224874">
              <a:buFontTx/>
              <a:buChar char="•"/>
            </a:pPr>
            <a:r>
              <a:rPr lang="en-US" dirty="0"/>
              <a:t>The time for metering is determined by the interval that the metering orifice in the injector remains open. </a:t>
            </a:r>
          </a:p>
          <a:p>
            <a:pPr marL="224874" indent="-224874">
              <a:buFontTx/>
              <a:buChar char="•"/>
            </a:pPr>
            <a:r>
              <a:rPr lang="en-US" dirty="0"/>
              <a:t>This interval is established and controlled by the engine speed, which determines the rate of camshaft rotation and consequently the injector plunger movement. </a:t>
            </a:r>
          </a:p>
          <a:p>
            <a:pPr marL="224874" indent="-224874">
              <a:buFontTx/>
              <a:buChar char="•"/>
            </a:pPr>
            <a:r>
              <a:rPr lang="en-US" dirty="0"/>
              <a:t>A </a:t>
            </a:r>
            <a:r>
              <a:rPr lang="en-US" b="1" dirty="0" err="1"/>
              <a:t>flyball</a:t>
            </a:r>
            <a:r>
              <a:rPr lang="en-US" b="1" dirty="0"/>
              <a:t> type mechanical governor</a:t>
            </a:r>
            <a:r>
              <a:rPr lang="en-US" dirty="0"/>
              <a:t> controls fuel pressure and engine torque throughout the entire operating range. </a:t>
            </a:r>
          </a:p>
          <a:p>
            <a:pPr marL="224874" indent="-224874">
              <a:buFontTx/>
              <a:buChar char="•"/>
            </a:pPr>
            <a:r>
              <a:rPr lang="en-US" dirty="0"/>
              <a:t>It also controls the idling speed of the engine and prevents engine </a:t>
            </a:r>
            <a:r>
              <a:rPr lang="en-US" dirty="0" err="1"/>
              <a:t>overspeeding</a:t>
            </a:r>
            <a:r>
              <a:rPr lang="en-US" dirty="0"/>
              <a:t> in the high-speed range. </a:t>
            </a:r>
          </a:p>
          <a:p>
            <a:pPr marL="224874" indent="-224874">
              <a:buFontTx/>
              <a:buChar char="•"/>
            </a:pPr>
            <a:r>
              <a:rPr lang="en-US" dirty="0"/>
              <a:t>The </a:t>
            </a:r>
            <a:r>
              <a:rPr lang="en-US" b="1" dirty="0"/>
              <a:t>throttle shaft</a:t>
            </a:r>
            <a:r>
              <a:rPr lang="en-US" dirty="0"/>
              <a:t> is simply a shaft with a hole; therefore, the alignment of this hole with the fuel passages determines pressure at the injectors.</a:t>
            </a:r>
          </a:p>
          <a:p>
            <a:pPr marL="224874" indent="-224874">
              <a:buFontTx/>
              <a:buChar char="•"/>
            </a:pPr>
            <a:r>
              <a:rPr lang="en-US" dirty="0"/>
              <a:t>A single low-pressure fuel line from the fuel pump serves all injectors; therefore, the pressure and the amount of metered fuel to each cylinder are equal (approx. 250 psi)</a:t>
            </a:r>
          </a:p>
          <a:p>
            <a:pPr marL="224874" indent="-224874">
              <a:buFontTx/>
              <a:buChar char="•"/>
            </a:pPr>
            <a:r>
              <a:rPr lang="en-US" dirty="0"/>
              <a:t>3 advantages of PTR…</a:t>
            </a:r>
          </a:p>
          <a:p>
            <a:pPr marL="224874" indent="-224874">
              <a:buFontTx/>
              <a:buChar char="•"/>
            </a:pPr>
            <a:r>
              <a:rPr lang="en-US" dirty="0"/>
              <a:t>The injector accomplishes all metering and injection functions. </a:t>
            </a:r>
          </a:p>
          <a:p>
            <a:pPr marL="224874" indent="-224874">
              <a:buFontTx/>
              <a:buChar char="•"/>
            </a:pPr>
            <a:r>
              <a:rPr lang="en-US" dirty="0"/>
              <a:t>The injector injects a finely atomized fuel spray into the combustion chamber at </a:t>
            </a:r>
            <a:r>
              <a:rPr lang="en-US" b="1" dirty="0"/>
              <a:t>spray-in-pressures exceeding 20,000 psi</a:t>
            </a:r>
            <a:r>
              <a:rPr lang="en-US" dirty="0"/>
              <a:t>. </a:t>
            </a:r>
          </a:p>
          <a:p>
            <a:pPr marL="224874" indent="-224874">
              <a:buFontTx/>
              <a:buChar char="•"/>
            </a:pPr>
            <a:r>
              <a:rPr lang="en-US" dirty="0"/>
              <a:t>A low-pressure common-rail system is used, with the pressure being developed in a gear-type pump. This eliminates the need for high-pressure fuel lines running from the fuel pump to each injector. </a:t>
            </a:r>
          </a:p>
          <a:p>
            <a:pPr marL="224874" indent="-224874">
              <a:buFontTx/>
              <a:buChar char="•"/>
            </a:pPr>
            <a:r>
              <a:rPr lang="en-US" dirty="0"/>
              <a:t>FUEL FLOW…</a:t>
            </a:r>
          </a:p>
          <a:p>
            <a:pPr marL="224874" indent="-224874">
              <a:buFontTx/>
              <a:buChar char="•"/>
            </a:pPr>
            <a:r>
              <a:rPr lang="en-US" dirty="0"/>
              <a:t>As the operator cranks the engine, fuel is drawn from the fuel tank by the gear pump through the fuel supply line to the primary filter. </a:t>
            </a:r>
          </a:p>
          <a:p>
            <a:pPr marL="224874" indent="-224874">
              <a:buFontTx/>
              <a:buChar char="•"/>
            </a:pPr>
            <a:r>
              <a:rPr lang="en-US" dirty="0"/>
              <a:t>The fuel then flows through a small filter screen that is located within the PT pump assembly, and then flows down into the internal governor sleeve. </a:t>
            </a:r>
          </a:p>
          <a:p>
            <a:pPr marL="224874" indent="-224874">
              <a:buFontTx/>
              <a:buChar char="•"/>
            </a:pPr>
            <a:r>
              <a:rPr lang="en-US" dirty="0"/>
              <a:t>The position of the governor plunger determines the fuel flow through various governor plunger ports. </a:t>
            </a:r>
          </a:p>
          <a:p>
            <a:pPr marL="224874" indent="-224874">
              <a:buFontTx/>
              <a:buChar char="•"/>
            </a:pPr>
            <a:r>
              <a:rPr lang="en-US" dirty="0"/>
              <a:t>The position of the mechanically operated throttle determines the amount of fuel that can flow through the throttle shaft. </a:t>
            </a:r>
          </a:p>
          <a:p>
            <a:pPr marL="224874" indent="-224874">
              <a:buFontTx/>
              <a:buChar char="•"/>
            </a:pPr>
            <a:r>
              <a:rPr lang="en-US" dirty="0"/>
              <a:t>conundrum: hi rpm, less time, but we need more pressure – hence, PTR – </a:t>
            </a:r>
            <a:r>
              <a:rPr lang="en-US" b="1" dirty="0"/>
              <a:t>pressure can be increased to offset the reduced time to meter at high rpm</a:t>
            </a:r>
          </a:p>
          <a:p>
            <a:pPr marL="224874" indent="-224874">
              <a:buFontTx/>
              <a:buChar char="•"/>
            </a:pPr>
            <a:r>
              <a:rPr lang="en-US" dirty="0"/>
              <a:t>PTR pumps can be re/re easily – no timing as injectors are timed</a:t>
            </a:r>
          </a:p>
          <a:p>
            <a:pPr marL="224874" indent="-224874">
              <a:buFontTx/>
              <a:buChar cha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AC453-59A4-4F34-B8A7-BAD74C617D09}" type="slidenum">
              <a:rPr lang="en-US">
                <a:solidFill>
                  <a:prstClr val="black"/>
                </a:solidFill>
              </a:rPr>
              <a:pPr/>
              <a:t>8</a:t>
            </a:fld>
            <a:endParaRPr lang="en-US">
              <a:solidFill>
                <a:prstClr val="black"/>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buFontTx/>
              <a:buChar char="•"/>
            </a:pPr>
            <a:r>
              <a:rPr lang="en-US"/>
              <a:t>PT injectors are of the unit type and are operated mechanically by a plunger return spring and a rocker arm mechanism operating off the camshaft.</a:t>
            </a:r>
          </a:p>
          <a:p>
            <a:pPr>
              <a:buFontTx/>
              <a:buChar char="•"/>
            </a:pPr>
            <a:r>
              <a:rPr lang="en-US"/>
              <a:t>There are 4 phases of injector operation, which are… </a:t>
            </a:r>
          </a:p>
          <a:p>
            <a:pPr>
              <a:buFontTx/>
              <a:buChar char="•"/>
            </a:pPr>
            <a:r>
              <a:rPr lang="en-US" b="1"/>
              <a:t>Metering </a:t>
            </a:r>
            <a:r>
              <a:rPr lang="en-US"/>
              <a:t>—The plunger is just beginning to move downward and the engine is on the beginning of the compression stroke. The fuel is trapped in the cup, the check ball stops the fuel flowing backwards, and fuel begins to be pressurized. The excess fuel flows around the lower annular ring, up the barrel, and is trapped there. </a:t>
            </a:r>
          </a:p>
          <a:p>
            <a:pPr>
              <a:buFontTx/>
              <a:buChar char="•"/>
            </a:pPr>
            <a:r>
              <a:rPr lang="en-US" b="1"/>
              <a:t>Pre-injection </a:t>
            </a:r>
            <a:r>
              <a:rPr lang="en-US"/>
              <a:t>—The plunger is almost all the way down, the engine is almost at the end of the compression stroke, and the fuel is being pressurized by the plunger. </a:t>
            </a:r>
          </a:p>
          <a:p>
            <a:pPr>
              <a:buFontTx/>
              <a:buChar char="•"/>
            </a:pPr>
            <a:r>
              <a:rPr lang="en-US" b="1"/>
              <a:t>Injection </a:t>
            </a:r>
            <a:r>
              <a:rPr lang="en-US"/>
              <a:t>—The plunger is almost all the way down, the fuel injected out the eight orifices, and the engine is on the end of the compression stroke. </a:t>
            </a:r>
          </a:p>
          <a:p>
            <a:pPr>
              <a:buFontTx/>
              <a:buChar char="•"/>
            </a:pPr>
            <a:r>
              <a:rPr lang="en-US" b="1"/>
              <a:t>Purging </a:t>
            </a:r>
            <a:r>
              <a:rPr lang="en-US"/>
              <a:t>—The plunger is all the way down, injection is complete, and the fuel is flowing into the injector, around the lower annular groove, up a drilled passageway in the barrel, around the upper annular groove, and out through the fuel drain. The cylinder is on the power stroke. During the exhaust stroke, the plunger moves up and waits to begin the cycle all over. </a:t>
            </a:r>
          </a:p>
          <a:p>
            <a:pPr>
              <a:buFontTx/>
              <a:buChar char="•"/>
            </a:pPr>
            <a:r>
              <a:rPr lang="en-US"/>
              <a:t>fuel pressure determined by rpm, governor &amp; throttle</a:t>
            </a:r>
          </a:p>
          <a:p>
            <a:pPr>
              <a:buFontTx/>
              <a:buChar char="•"/>
            </a:pPr>
            <a:r>
              <a:rPr lang="en-US"/>
              <a:t>injector tip:≈ 8 holes, .007” diameter very hard to see</a:t>
            </a:r>
          </a:p>
          <a:p>
            <a:pPr>
              <a:buFontTx/>
              <a:buChar char="•"/>
            </a:pPr>
            <a:r>
              <a:rPr lang="en-US"/>
              <a:t>injector is cam operated</a:t>
            </a:r>
          </a:p>
          <a:p>
            <a:pPr>
              <a:buFontTx/>
              <a:buChar char="•"/>
            </a:pPr>
            <a:r>
              <a:rPr lang="en-US"/>
              <a:t>plunger stroke is ¼” – fixed dimension</a:t>
            </a:r>
          </a:p>
          <a:p>
            <a:pPr>
              <a:buFontTx/>
              <a:buChar char="•"/>
            </a:pPr>
            <a:r>
              <a:rPr lang="en-US"/>
              <a:t>needle is a mirror image of the cup</a:t>
            </a:r>
          </a:p>
          <a:p>
            <a:pPr>
              <a:buFontTx/>
              <a:buChar cha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5D26F-44E5-430B-A9AF-E56F6D84647B}" type="slidenum">
              <a:rPr lang="en-US">
                <a:solidFill>
                  <a:prstClr val="black"/>
                </a:solidFill>
              </a:rPr>
              <a:pPr/>
              <a:t>9</a:t>
            </a:fld>
            <a:endParaRPr lang="en-US">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Slide Number Placeholder 3"/>
          <p:cNvSpPr>
            <a:spLocks noGrp="1"/>
          </p:cNvSpPr>
          <p:nvPr>
            <p:ph type="sldNum" sz="quarter" idx="10"/>
          </p:nvPr>
        </p:nvSpPr>
        <p:spPr/>
        <p:txBody>
          <a:bodyPr/>
          <a:lstStyle>
            <a:lvl1pPr>
              <a:defRPr/>
            </a:lvl1pPr>
          </a:lstStyle>
          <a:p>
            <a:fld id="{71837E9A-8AF2-460D-8837-E5B28D04E524}" type="slidenum">
              <a:rPr lang="en-US"/>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8A4AEF86-C331-41E0-8D46-19663B697AE2}" type="slidenum">
              <a:rPr lang="en-US"/>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114550" cy="58975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619125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F4D0222B-61E3-40EE-AF27-5C310CFA50B4}" type="slidenum">
              <a:rPr lang="en-US"/>
              <a:pPr/>
              <a:t>‹#›</a:t>
            </a:fld>
            <a:endParaRPr lang="en-US"/>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228600" y="1066800"/>
            <a:ext cx="41529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533900" y="1066800"/>
            <a:ext cx="4152900" cy="2452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533900" y="3671888"/>
            <a:ext cx="4152900" cy="245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Slide Number Placeholder 5"/>
          <p:cNvSpPr>
            <a:spLocks noGrp="1"/>
          </p:cNvSpPr>
          <p:nvPr>
            <p:ph type="sldNum" sz="quarter" idx="10"/>
          </p:nvPr>
        </p:nvSpPr>
        <p:spPr>
          <a:xfrm>
            <a:off x="8539163" y="6418263"/>
            <a:ext cx="533400" cy="323850"/>
          </a:xfrm>
        </p:spPr>
        <p:txBody>
          <a:bodyPr/>
          <a:lstStyle>
            <a:lvl1pPr>
              <a:defRPr/>
            </a:lvl1pPr>
          </a:lstStyle>
          <a:p>
            <a:fld id="{3EE9DDD7-86B2-4D19-A3D4-C4F6AD4F8CA1}" type="slidenum">
              <a:rPr lang="en-US"/>
              <a:pPr/>
              <a:t>‹#›</a:t>
            </a:fld>
            <a:endParaRPr lang="en-US"/>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228600" y="1066800"/>
            <a:ext cx="41529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33900" y="1066800"/>
            <a:ext cx="41529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a:xfrm>
            <a:off x="8539163" y="6418263"/>
            <a:ext cx="533400" cy="323850"/>
          </a:xfrm>
        </p:spPr>
        <p:txBody>
          <a:bodyPr/>
          <a:lstStyle>
            <a:lvl1pPr>
              <a:defRPr/>
            </a:lvl1pPr>
          </a:lstStyle>
          <a:p>
            <a:fld id="{56E62BF2-35B4-4065-AC74-7A83F5FCFB9B}" type="slidenum">
              <a:rPr lang="en-US"/>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7AFFCFF3-4A5C-4DD7-8DF9-4FF155A1F7A3}" type="slidenum">
              <a:rPr lang="en-US"/>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815926C-F2DA-4050-B47D-81978820CBEA}" type="slidenum">
              <a:rPr lang="en-US"/>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228600" y="1066800"/>
            <a:ext cx="41529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533900" y="1066800"/>
            <a:ext cx="41529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6AD47328-0234-4C16-A692-FAC7FBB05922}" type="slidenum">
              <a:rPr lang="en-US"/>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A9B2A474-7CB8-4A5A-A41C-34A2AA8AA636}" type="slidenum">
              <a:rPr lang="en-US"/>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76C94E50-8F1D-4587-91D7-D3D73478785A}" type="slidenum">
              <a:rPr lang="en-US"/>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2189B65-DC63-4430-80C4-D70BE10A0B0C}" type="slidenum">
              <a:rPr lang="en-US"/>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E232EE0-FA29-4489-BF89-DCE3C7C93699}" type="slidenum">
              <a:rPr lang="en-US"/>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485B058-83A3-42AB-969A-F77A1BA9CDC5}" type="slidenum">
              <a:rPr lang="en-US"/>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8539163" y="6418263"/>
            <a:ext cx="533400" cy="323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1">
                <a:solidFill>
                  <a:srgbClr val="FFFF00"/>
                </a:solidFill>
                <a:latin typeface="+mn-lt"/>
              </a:defRPr>
            </a:lvl1pPr>
          </a:lstStyle>
          <a:p>
            <a:pPr fontAlgn="base">
              <a:spcBef>
                <a:spcPct val="0"/>
              </a:spcBef>
              <a:spcAft>
                <a:spcPct val="0"/>
              </a:spcAft>
            </a:pPr>
            <a:fld id="{1CA8F3D6-093D-4844-8D65-9107D753AE6E}" type="slidenum">
              <a:rPr lang="en-US"/>
              <a:pPr fontAlgn="base">
                <a:spcBef>
                  <a:spcPct val="0"/>
                </a:spcBef>
                <a:spcAft>
                  <a:spcPct val="0"/>
                </a:spcAft>
              </a:pPr>
              <a:t>‹#›</a:t>
            </a:fld>
            <a:endParaRPr lang="en-US"/>
          </a:p>
        </p:txBody>
      </p:sp>
      <p:grpSp>
        <p:nvGrpSpPr>
          <p:cNvPr id="2" name="Group 3"/>
          <p:cNvGrpSpPr>
            <a:grpSpLocks/>
          </p:cNvGrpSpPr>
          <p:nvPr/>
        </p:nvGrpSpPr>
        <p:grpSpPr bwMode="auto">
          <a:xfrm>
            <a:off x="0" y="0"/>
            <a:ext cx="9140825" cy="6850063"/>
            <a:chOff x="0" y="0"/>
            <a:chExt cx="5758" cy="4315"/>
          </a:xfrm>
        </p:grpSpPr>
        <p:grpSp>
          <p:nvGrpSpPr>
            <p:cNvPr id="3" name="Group 4"/>
            <p:cNvGrpSpPr>
              <a:grpSpLocks/>
            </p:cNvGrpSpPr>
            <p:nvPr userDrawn="1"/>
          </p:nvGrpSpPr>
          <p:grpSpPr bwMode="auto">
            <a:xfrm>
              <a:off x="1728" y="2230"/>
              <a:ext cx="4027" cy="2085"/>
              <a:chOff x="1728" y="2230"/>
              <a:chExt cx="4027" cy="2085"/>
            </a:xfrm>
          </p:grpSpPr>
          <p:sp>
            <p:nvSpPr>
              <p:cNvPr id="4101"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2"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3"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4"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5"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grpSp>
        <p:sp>
          <p:nvSpPr>
            <p:cNvPr id="4106"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4107" name="Freeform 11"/>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CA">
                <a:solidFill>
                  <a:srgbClr val="FFFFFF"/>
                </a:solidFill>
                <a:latin typeface="Garamond" pitchFamily="18" charset="0"/>
              </a:endParaRPr>
            </a:p>
          </p:txBody>
        </p:sp>
      </p:grpSp>
      <p:sp>
        <p:nvSpPr>
          <p:cNvPr id="4108" name="Rectangle 12"/>
          <p:cNvSpPr>
            <a:spLocks noGrp="1" noRot="1" noChangeArrowheads="1"/>
          </p:cNvSpPr>
          <p:nvPr>
            <p:ph type="title"/>
          </p:nvPr>
        </p:nvSpPr>
        <p:spPr bwMode="auto">
          <a:xfrm>
            <a:off x="457200" y="228600"/>
            <a:ext cx="822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9" name="Rectangle 13"/>
          <p:cNvSpPr>
            <a:spLocks noGrp="1" noChangeArrowheads="1"/>
          </p:cNvSpPr>
          <p:nvPr>
            <p:ph type="body" idx="1"/>
          </p:nvPr>
        </p:nvSpPr>
        <p:spPr bwMode="auto">
          <a:xfrm>
            <a:off x="228600" y="1066800"/>
            <a:ext cx="8458200" cy="5059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fade/>
  </p:transition>
  <p:hf hdr="0" ftr="0" dt="0"/>
  <p:txStyles>
    <p:titleStyle>
      <a:lvl1pPr algn="ctr" rtl="0" fontAlgn="base">
        <a:spcBef>
          <a:spcPct val="0"/>
        </a:spcBef>
        <a:spcAft>
          <a:spcPct val="0"/>
        </a:spcAft>
        <a:defRPr sz="2400" b="1">
          <a:solidFill>
            <a:srgbClr val="FFFF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2400" b="1">
          <a:solidFill>
            <a:srgbClr val="FFFFFF"/>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rgbClr val="F6F000"/>
        </a:buClr>
        <a:buChar char="•"/>
        <a:defRPr sz="2000" b="1">
          <a:solidFill>
            <a:srgbClr val="F6F000"/>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rgbClr val="00FF00"/>
        </a:buClr>
        <a:buFont typeface="Wingdings" pitchFamily="2" charset="2"/>
        <a:buChar char="Ø"/>
        <a:defRPr sz="2000" b="1">
          <a:solidFill>
            <a:srgbClr val="00FF00"/>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rgbClr val="2CF7FC"/>
        </a:buClr>
        <a:buFont typeface="Wingdings" pitchFamily="2" charset="2"/>
        <a:buChar char="v"/>
        <a:defRPr b="1">
          <a:solidFill>
            <a:srgbClr val="2CF7FC"/>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gif"/><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771DE32-CB0E-4E27-977C-2D82B1229FBE}" type="slidenum">
              <a:rPr lang="en-US"/>
              <a:pPr/>
              <a:t>1</a:t>
            </a:fld>
            <a:endParaRPr lang="en-US"/>
          </a:p>
        </p:txBody>
      </p:sp>
      <p:sp>
        <p:nvSpPr>
          <p:cNvPr id="34818" name="Rectangle 2"/>
          <p:cNvSpPr>
            <a:spLocks noGrp="1" noRot="1" noChangeArrowheads="1"/>
          </p:cNvSpPr>
          <p:nvPr>
            <p:ph type="title"/>
          </p:nvPr>
        </p:nvSpPr>
        <p:spPr>
          <a:xfrm>
            <a:off x="428596" y="428604"/>
            <a:ext cx="8229600" cy="609600"/>
          </a:xfrm>
        </p:spPr>
        <p:txBody>
          <a:bodyPr/>
          <a:lstStyle/>
          <a:p>
            <a:r>
              <a:rPr lang="en-US" dirty="0"/>
              <a:t>Diesel Fuel Injection</a:t>
            </a:r>
          </a:p>
        </p:txBody>
      </p:sp>
      <p:pic>
        <p:nvPicPr>
          <p:cNvPr id="55298" name="Picture 2" descr="http://www.aa1car.com/library/diesel_injection.jpg"/>
          <p:cNvPicPr>
            <a:picLocks noChangeAspect="1" noChangeArrowheads="1"/>
          </p:cNvPicPr>
          <p:nvPr/>
        </p:nvPicPr>
        <p:blipFill>
          <a:blip r:embed="rId3" cstate="print"/>
          <a:srcRect/>
          <a:stretch>
            <a:fillRect/>
          </a:stretch>
        </p:blipFill>
        <p:spPr bwMode="auto">
          <a:xfrm>
            <a:off x="2071670" y="1714488"/>
            <a:ext cx="4929223" cy="3696917"/>
          </a:xfrm>
          <a:prstGeom prst="rect">
            <a:avLst/>
          </a:prstGeom>
          <a:noFill/>
          <a:ln>
            <a:solidFill>
              <a:schemeClr val="tx1"/>
            </a:solidFill>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428F35A-8096-4350-BE3C-4F864CE94AD1}" type="slidenum">
              <a:rPr lang="en-US"/>
              <a:pPr/>
              <a:t>10</a:t>
            </a:fld>
            <a:endParaRPr lang="en-US"/>
          </a:p>
        </p:txBody>
      </p:sp>
      <p:sp>
        <p:nvSpPr>
          <p:cNvPr id="41986" name="Rectangle 2"/>
          <p:cNvSpPr>
            <a:spLocks noGrp="1" noRot="1" noChangeArrowheads="1"/>
          </p:cNvSpPr>
          <p:nvPr>
            <p:ph type="title"/>
          </p:nvPr>
        </p:nvSpPr>
        <p:spPr>
          <a:xfrm>
            <a:off x="457200" y="0"/>
            <a:ext cx="8229600" cy="457200"/>
          </a:xfrm>
        </p:spPr>
        <p:txBody>
          <a:bodyPr/>
          <a:lstStyle/>
          <a:p>
            <a:r>
              <a:rPr lang="en-US" sz="2000"/>
              <a:t>2.  Individual Pump System</a:t>
            </a:r>
          </a:p>
        </p:txBody>
      </p:sp>
      <p:pic>
        <p:nvPicPr>
          <p:cNvPr id="41993" name="Picture 9" descr="indiv pump"/>
          <p:cNvPicPr>
            <a:picLocks noChangeAspect="1" noChangeArrowheads="1"/>
          </p:cNvPicPr>
          <p:nvPr/>
        </p:nvPicPr>
        <p:blipFill>
          <a:blip r:embed="rId3" cstate="print"/>
          <a:srcRect l="2695" t="6483" r="6012" b="6145"/>
          <a:stretch>
            <a:fillRect/>
          </a:stretch>
        </p:blipFill>
        <p:spPr bwMode="auto">
          <a:xfrm>
            <a:off x="1079500" y="1665288"/>
            <a:ext cx="6934200" cy="4000500"/>
          </a:xfrm>
          <a:prstGeom prst="rect">
            <a:avLst/>
          </a:prstGeom>
          <a:noFill/>
          <a:ln w="12700">
            <a:solidFill>
              <a:srgbClr val="000000"/>
            </a:solidFill>
            <a:miter lim="800000"/>
            <a:headEnd/>
            <a:tailEnd/>
          </a:ln>
        </p:spPr>
      </p:pic>
      <p:sp>
        <p:nvSpPr>
          <p:cNvPr id="41994" name="Rectangle 10"/>
          <p:cNvSpPr>
            <a:spLocks noGrp="1" noChangeArrowheads="1"/>
          </p:cNvSpPr>
          <p:nvPr>
            <p:ph type="body" idx="1"/>
          </p:nvPr>
        </p:nvSpPr>
        <p:spPr>
          <a:xfrm>
            <a:off x="0" y="657225"/>
            <a:ext cx="8458200" cy="5059363"/>
          </a:xfrm>
        </p:spPr>
        <p:txBody>
          <a:bodyPr/>
          <a:lstStyle/>
          <a:p>
            <a:r>
              <a:rPr lang="en-US"/>
              <a:t>injector is opened hydraulically</a:t>
            </a:r>
          </a:p>
          <a:p>
            <a:pPr lvl="1"/>
            <a:r>
              <a:rPr lang="en-US"/>
              <a:t>via fuel pressure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771DE32-CB0E-4E27-977C-2D82B1229FBE}" type="slidenum">
              <a:rPr lang="en-US"/>
              <a:pPr/>
              <a:t>2</a:t>
            </a:fld>
            <a:endParaRPr lang="en-US"/>
          </a:p>
        </p:txBody>
      </p:sp>
      <p:sp>
        <p:nvSpPr>
          <p:cNvPr id="34818" name="Rectangle 2"/>
          <p:cNvSpPr>
            <a:spLocks noGrp="1" noRot="1" noChangeArrowheads="1"/>
          </p:cNvSpPr>
          <p:nvPr>
            <p:ph type="title"/>
          </p:nvPr>
        </p:nvSpPr>
        <p:spPr/>
        <p:txBody>
          <a:bodyPr/>
          <a:lstStyle/>
          <a:p>
            <a:r>
              <a:rPr lang="en-US" sz="2000" dirty="0"/>
              <a:t>Diesel Fuel Injection</a:t>
            </a:r>
          </a:p>
        </p:txBody>
      </p:sp>
      <p:sp>
        <p:nvSpPr>
          <p:cNvPr id="34819" name="Rectangle 3"/>
          <p:cNvSpPr>
            <a:spLocks noGrp="1" noChangeArrowheads="1"/>
          </p:cNvSpPr>
          <p:nvPr>
            <p:ph type="body" idx="1"/>
          </p:nvPr>
        </p:nvSpPr>
        <p:spPr>
          <a:xfrm>
            <a:off x="215900" y="1268413"/>
            <a:ext cx="8458200" cy="5059362"/>
          </a:xfrm>
        </p:spPr>
        <p:txBody>
          <a:bodyPr/>
          <a:lstStyle/>
          <a:p>
            <a:pPr>
              <a:lnSpc>
                <a:spcPct val="135000"/>
              </a:lnSpc>
            </a:pPr>
            <a:r>
              <a:rPr lang="en-US" sz="1800" dirty="0"/>
              <a:t>injection in a diesel is a necessity</a:t>
            </a:r>
          </a:p>
          <a:p>
            <a:pPr>
              <a:lnSpc>
                <a:spcPct val="135000"/>
              </a:lnSpc>
            </a:pPr>
            <a:endParaRPr lang="en-US" sz="1800" dirty="0"/>
          </a:p>
          <a:p>
            <a:pPr>
              <a:lnSpc>
                <a:spcPct val="135000"/>
              </a:lnSpc>
            </a:pPr>
            <a:r>
              <a:rPr lang="en-US" sz="1800" dirty="0"/>
              <a:t>with gasoline engines, fuel injection is an alternative</a:t>
            </a:r>
          </a:p>
          <a:p>
            <a:pPr>
              <a:lnSpc>
                <a:spcPct val="135000"/>
              </a:lnSpc>
            </a:pPr>
            <a:endParaRPr lang="en-US" sz="1800" dirty="0"/>
          </a:p>
          <a:p>
            <a:pPr>
              <a:lnSpc>
                <a:spcPct val="135000"/>
              </a:lnSpc>
            </a:pPr>
            <a:r>
              <a:rPr lang="en-US" sz="1800" dirty="0"/>
              <a:t>diesel injection systems are responsible for fuel delivery and “spark” to initiate and maintain combustion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31AFEC4-0B32-4CB5-B213-7284B0570D74}" type="slidenum">
              <a:rPr lang="en-US"/>
              <a:pPr/>
              <a:t>3</a:t>
            </a:fld>
            <a:endParaRPr lang="en-US"/>
          </a:p>
        </p:txBody>
      </p:sp>
      <p:sp>
        <p:nvSpPr>
          <p:cNvPr id="33794" name="Rectangle 2"/>
          <p:cNvSpPr>
            <a:spLocks noGrp="1" noRot="1" noChangeArrowheads="1"/>
          </p:cNvSpPr>
          <p:nvPr>
            <p:ph type="title"/>
          </p:nvPr>
        </p:nvSpPr>
        <p:spPr>
          <a:xfrm>
            <a:off x="457200" y="0"/>
            <a:ext cx="8229600" cy="609600"/>
          </a:xfrm>
        </p:spPr>
        <p:txBody>
          <a:bodyPr/>
          <a:lstStyle/>
          <a:p>
            <a:r>
              <a:rPr lang="en-US" sz="2000" dirty="0"/>
              <a:t>Diesel Fuel Injection</a:t>
            </a:r>
          </a:p>
        </p:txBody>
      </p:sp>
      <p:sp>
        <p:nvSpPr>
          <p:cNvPr id="33795" name="Rectangle 3"/>
          <p:cNvSpPr>
            <a:spLocks noGrp="1" noChangeArrowheads="1"/>
          </p:cNvSpPr>
          <p:nvPr>
            <p:ph type="body" idx="1"/>
          </p:nvPr>
        </p:nvSpPr>
        <p:spPr>
          <a:xfrm>
            <a:off x="0" y="609600"/>
            <a:ext cx="9144000" cy="5791200"/>
          </a:xfrm>
        </p:spPr>
        <p:txBody>
          <a:bodyPr/>
          <a:lstStyle/>
          <a:p>
            <a:pPr>
              <a:buClrTx/>
            </a:pPr>
            <a:r>
              <a:rPr lang="en-US" sz="1800" dirty="0"/>
              <a:t>6 main functions of a diesel fuel injection system…</a:t>
            </a:r>
          </a:p>
          <a:p>
            <a:pPr lvl="1">
              <a:buClrTx/>
            </a:pPr>
            <a:endParaRPr lang="en-US" sz="1800" dirty="0"/>
          </a:p>
          <a:p>
            <a:pPr lvl="1">
              <a:buClrTx/>
            </a:pPr>
            <a:r>
              <a:rPr lang="en-US" sz="1600" u="sng" dirty="0">
                <a:solidFill>
                  <a:srgbClr val="FFFF00"/>
                </a:solidFill>
              </a:rPr>
              <a:t>meter</a:t>
            </a:r>
            <a:r>
              <a:rPr lang="en-US" sz="1600" dirty="0"/>
              <a:t> (measuring of fuel) correct quantity of fuel based on the engine’s speed &amp; load</a:t>
            </a:r>
          </a:p>
          <a:p>
            <a:pPr lvl="1">
              <a:lnSpc>
                <a:spcPct val="200000"/>
              </a:lnSpc>
              <a:buClrTx/>
            </a:pPr>
            <a:r>
              <a:rPr lang="en-US" sz="1600" dirty="0"/>
              <a:t>deliver an </a:t>
            </a:r>
            <a:r>
              <a:rPr lang="en-US" sz="1600" u="sng" dirty="0">
                <a:solidFill>
                  <a:srgbClr val="FFFF00"/>
                </a:solidFill>
              </a:rPr>
              <a:t>equal quantity</a:t>
            </a:r>
            <a:r>
              <a:rPr lang="en-US" sz="1600" dirty="0">
                <a:solidFill>
                  <a:srgbClr val="FFFF00"/>
                </a:solidFill>
              </a:rPr>
              <a:t> </a:t>
            </a:r>
            <a:r>
              <a:rPr lang="en-US" sz="1600" dirty="0"/>
              <a:t>of fuel to each cylinder</a:t>
            </a:r>
          </a:p>
          <a:p>
            <a:pPr lvl="1">
              <a:lnSpc>
                <a:spcPct val="200000"/>
              </a:lnSpc>
              <a:buClrTx/>
            </a:pPr>
            <a:r>
              <a:rPr lang="en-US" sz="1600" dirty="0"/>
              <a:t>control </a:t>
            </a:r>
            <a:r>
              <a:rPr lang="en-US" sz="1600" u="sng" dirty="0">
                <a:solidFill>
                  <a:srgbClr val="FFFF00"/>
                </a:solidFill>
              </a:rPr>
              <a:t>rate of injection</a:t>
            </a:r>
            <a:r>
              <a:rPr lang="en-US" sz="1600" dirty="0"/>
              <a:t> (how fast fuel goes in)</a:t>
            </a:r>
          </a:p>
          <a:p>
            <a:pPr lvl="1">
              <a:lnSpc>
                <a:spcPct val="200000"/>
              </a:lnSpc>
              <a:buClrTx/>
            </a:pPr>
            <a:r>
              <a:rPr lang="en-US" sz="1600" u="sng" dirty="0">
                <a:solidFill>
                  <a:srgbClr val="FFFF00"/>
                </a:solidFill>
              </a:rPr>
              <a:t>time the injection</a:t>
            </a:r>
            <a:r>
              <a:rPr lang="en-US" sz="1600" dirty="0"/>
              <a:t> relative to piston position</a:t>
            </a:r>
          </a:p>
          <a:p>
            <a:pPr lvl="1">
              <a:lnSpc>
                <a:spcPct val="200000"/>
              </a:lnSpc>
              <a:buClrTx/>
            </a:pPr>
            <a:r>
              <a:rPr lang="en-US" sz="1600" dirty="0"/>
              <a:t>prevent over-speeding &amp; </a:t>
            </a:r>
            <a:r>
              <a:rPr lang="en-US" sz="1600" u="sng" dirty="0">
                <a:solidFill>
                  <a:srgbClr val="FFFF00"/>
                </a:solidFill>
              </a:rPr>
              <a:t>maintain speed</a:t>
            </a:r>
            <a:r>
              <a:rPr lang="en-US" sz="1600" dirty="0"/>
              <a:t> under load</a:t>
            </a:r>
          </a:p>
          <a:p>
            <a:pPr lvl="1">
              <a:buClrTx/>
            </a:pPr>
            <a:endParaRPr lang="en-US" sz="1600" u="sng" dirty="0" smtClean="0">
              <a:solidFill>
                <a:srgbClr val="FFFF00"/>
              </a:solidFill>
            </a:endParaRPr>
          </a:p>
          <a:p>
            <a:pPr lvl="1">
              <a:buClrTx/>
            </a:pPr>
            <a:r>
              <a:rPr lang="en-US" sz="1600" u="sng" dirty="0" smtClean="0">
                <a:solidFill>
                  <a:srgbClr val="FFFF00"/>
                </a:solidFill>
              </a:rPr>
              <a:t>atomize </a:t>
            </a:r>
            <a:r>
              <a:rPr lang="en-US" sz="1600" u="sng" dirty="0">
                <a:solidFill>
                  <a:srgbClr val="FFFF00"/>
                </a:solidFill>
              </a:rPr>
              <a:t>fuel</a:t>
            </a:r>
            <a:r>
              <a:rPr lang="en-US" sz="1600" dirty="0"/>
              <a:t> in the cylinder so it vaporizes instantly when injected into the hot air</a:t>
            </a:r>
          </a:p>
          <a:p>
            <a:pPr lvl="2">
              <a:lnSpc>
                <a:spcPct val="150000"/>
              </a:lnSpc>
              <a:buClrTx/>
            </a:pPr>
            <a:r>
              <a:rPr lang="en-US" sz="1600" dirty="0"/>
              <a:t> injection must start &amp; stop abruptly </a:t>
            </a:r>
          </a:p>
          <a:p>
            <a:pPr>
              <a:buClrTx/>
            </a:pPr>
            <a:endParaRPr lang="en-US" sz="1800" dirty="0"/>
          </a:p>
          <a:p>
            <a:pPr>
              <a:buClrTx/>
            </a:pPr>
            <a:endParaRPr lang="en-US" dirty="0"/>
          </a:p>
          <a:p>
            <a:pPr>
              <a:buClrTx/>
            </a:pPr>
            <a:endParaRPr lang="en-US" dirty="0"/>
          </a:p>
          <a:p>
            <a:pPr lvl="1">
              <a:buClrTx/>
            </a:pPr>
            <a:endParaRPr lang="en-US" dirty="0"/>
          </a:p>
          <a:p>
            <a:pPr lvl="1">
              <a:buClrTx/>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animEffect transition="in" filter="fade">
                                      <p:cBhvr>
                                        <p:cTn id="7" dur="500"/>
                                        <p:tgtEl>
                                          <p:spTgt spid="3379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5" end="5"/>
                                            </p:txEl>
                                          </p:spTgt>
                                        </p:tgtEl>
                                        <p:attrNameLst>
                                          <p:attrName>style.visibility</p:attrName>
                                        </p:attrNameLst>
                                      </p:cBhvr>
                                      <p:to>
                                        <p:strVal val="visible"/>
                                      </p:to>
                                    </p:set>
                                    <p:animEffect transition="in" filter="fade">
                                      <p:cBhvr>
                                        <p:cTn id="12" dur="500"/>
                                        <p:tgtEl>
                                          <p:spTgt spid="3379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animEffect transition="in" filter="fade">
                                      <p:cBhvr>
                                        <p:cTn id="17" dur="500"/>
                                        <p:tgtEl>
                                          <p:spTgt spid="3379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8" end="8"/>
                                            </p:txEl>
                                          </p:spTgt>
                                        </p:tgtEl>
                                        <p:attrNameLst>
                                          <p:attrName>style.visibility</p:attrName>
                                        </p:attrNameLst>
                                      </p:cBhvr>
                                      <p:to>
                                        <p:strVal val="visible"/>
                                      </p:to>
                                    </p:set>
                                    <p:animEffect transition="in" filter="fade">
                                      <p:cBhvr>
                                        <p:cTn id="22" dur="500"/>
                                        <p:tgtEl>
                                          <p:spTgt spid="33795">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3795">
                                            <p:txEl>
                                              <p:pRg st="9" end="9"/>
                                            </p:txEl>
                                          </p:spTgt>
                                        </p:tgtEl>
                                        <p:attrNameLst>
                                          <p:attrName>style.visibility</p:attrName>
                                        </p:attrNameLst>
                                      </p:cBhvr>
                                      <p:to>
                                        <p:strVal val="visible"/>
                                      </p:to>
                                    </p:set>
                                    <p:animEffect transition="in" filter="fade">
                                      <p:cBhvr>
                                        <p:cTn id="25" dur="500"/>
                                        <p:tgtEl>
                                          <p:spTgt spid="33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fld id="{310E889F-F6FF-4EC7-B0D9-A670A30001EA}" type="slidenum">
              <a:rPr lang="en-US"/>
              <a:pPr/>
              <a:t>4</a:t>
            </a:fld>
            <a:endParaRPr lang="en-US"/>
          </a:p>
        </p:txBody>
      </p:sp>
      <p:sp>
        <p:nvSpPr>
          <p:cNvPr id="36866" name="Rectangle 2"/>
          <p:cNvSpPr>
            <a:spLocks noGrp="1" noRot="1" noChangeArrowheads="1"/>
          </p:cNvSpPr>
          <p:nvPr>
            <p:ph type="title"/>
          </p:nvPr>
        </p:nvSpPr>
        <p:spPr/>
        <p:txBody>
          <a:bodyPr/>
          <a:lstStyle/>
          <a:p>
            <a:r>
              <a:rPr lang="en-US">
                <a:solidFill>
                  <a:schemeClr val="tx1"/>
                </a:solidFill>
              </a:rPr>
              <a:t>3 Main Sections – Diesel Injection Systems</a:t>
            </a:r>
          </a:p>
        </p:txBody>
      </p:sp>
      <p:sp>
        <p:nvSpPr>
          <p:cNvPr id="36868" name="Rectangle 4"/>
          <p:cNvSpPr>
            <a:spLocks noChangeArrowheads="1"/>
          </p:cNvSpPr>
          <p:nvPr/>
        </p:nvSpPr>
        <p:spPr bwMode="auto">
          <a:xfrm>
            <a:off x="228600" y="2743200"/>
            <a:ext cx="1066800" cy="838200"/>
          </a:xfrm>
          <a:prstGeom prst="rect">
            <a:avLst/>
          </a:prstGeom>
          <a:noFill/>
          <a:ln w="38100">
            <a:solidFill>
              <a:srgbClr val="FFFFFF"/>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71" name="Rectangle 7"/>
          <p:cNvSpPr>
            <a:spLocks noChangeArrowheads="1"/>
          </p:cNvSpPr>
          <p:nvPr/>
        </p:nvSpPr>
        <p:spPr bwMode="auto">
          <a:xfrm>
            <a:off x="228600" y="2971800"/>
            <a:ext cx="1066800" cy="609600"/>
          </a:xfrm>
          <a:prstGeom prst="rect">
            <a:avLst/>
          </a:prstGeom>
          <a:solidFill>
            <a:srgbClr val="808080"/>
          </a:solidFill>
          <a:ln w="9525">
            <a:solidFill>
              <a:srgbClr val="808080"/>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74" name="Freeform 10"/>
          <p:cNvSpPr>
            <a:spLocks/>
          </p:cNvSpPr>
          <p:nvPr/>
        </p:nvSpPr>
        <p:spPr bwMode="auto">
          <a:xfrm>
            <a:off x="228600" y="2895600"/>
            <a:ext cx="1066800" cy="88900"/>
          </a:xfrm>
          <a:custGeom>
            <a:avLst/>
            <a:gdLst/>
            <a:ahLst/>
            <a:cxnLst>
              <a:cxn ang="0">
                <a:pos x="0" y="56"/>
              </a:cxn>
              <a:cxn ang="0">
                <a:pos x="96" y="8"/>
              </a:cxn>
              <a:cxn ang="0">
                <a:pos x="144" y="8"/>
              </a:cxn>
              <a:cxn ang="0">
                <a:pos x="192" y="56"/>
              </a:cxn>
              <a:cxn ang="0">
                <a:pos x="288" y="8"/>
              </a:cxn>
              <a:cxn ang="0">
                <a:pos x="336" y="8"/>
              </a:cxn>
              <a:cxn ang="0">
                <a:pos x="384" y="56"/>
              </a:cxn>
              <a:cxn ang="0">
                <a:pos x="432" y="8"/>
              </a:cxn>
              <a:cxn ang="0">
                <a:pos x="480" y="8"/>
              </a:cxn>
              <a:cxn ang="0">
                <a:pos x="576" y="56"/>
              </a:cxn>
              <a:cxn ang="0">
                <a:pos x="576" y="8"/>
              </a:cxn>
              <a:cxn ang="0">
                <a:pos x="672" y="8"/>
              </a:cxn>
            </a:cxnLst>
            <a:rect l="0" t="0" r="r" b="b"/>
            <a:pathLst>
              <a:path w="672" h="56">
                <a:moveTo>
                  <a:pt x="0" y="56"/>
                </a:moveTo>
                <a:cubicBezTo>
                  <a:pt x="36" y="36"/>
                  <a:pt x="72" y="16"/>
                  <a:pt x="96" y="8"/>
                </a:cubicBezTo>
                <a:cubicBezTo>
                  <a:pt x="120" y="0"/>
                  <a:pt x="128" y="0"/>
                  <a:pt x="144" y="8"/>
                </a:cubicBezTo>
                <a:cubicBezTo>
                  <a:pt x="160" y="16"/>
                  <a:pt x="168" y="56"/>
                  <a:pt x="192" y="56"/>
                </a:cubicBezTo>
                <a:cubicBezTo>
                  <a:pt x="216" y="56"/>
                  <a:pt x="264" y="16"/>
                  <a:pt x="288" y="8"/>
                </a:cubicBezTo>
                <a:cubicBezTo>
                  <a:pt x="312" y="0"/>
                  <a:pt x="320" y="0"/>
                  <a:pt x="336" y="8"/>
                </a:cubicBezTo>
                <a:cubicBezTo>
                  <a:pt x="352" y="16"/>
                  <a:pt x="368" y="56"/>
                  <a:pt x="384" y="56"/>
                </a:cubicBezTo>
                <a:cubicBezTo>
                  <a:pt x="400" y="56"/>
                  <a:pt x="416" y="16"/>
                  <a:pt x="432" y="8"/>
                </a:cubicBezTo>
                <a:cubicBezTo>
                  <a:pt x="448" y="0"/>
                  <a:pt x="456" y="0"/>
                  <a:pt x="480" y="8"/>
                </a:cubicBezTo>
                <a:cubicBezTo>
                  <a:pt x="504" y="16"/>
                  <a:pt x="560" y="56"/>
                  <a:pt x="576" y="56"/>
                </a:cubicBezTo>
                <a:cubicBezTo>
                  <a:pt x="592" y="56"/>
                  <a:pt x="560" y="16"/>
                  <a:pt x="576" y="8"/>
                </a:cubicBezTo>
                <a:cubicBezTo>
                  <a:pt x="592" y="0"/>
                  <a:pt x="656" y="8"/>
                  <a:pt x="672" y="8"/>
                </a:cubicBezTo>
              </a:path>
            </a:pathLst>
          </a:custGeom>
          <a:noFill/>
          <a:ln w="114300">
            <a:solidFill>
              <a:srgbClr val="808080"/>
            </a:solidFill>
            <a:round/>
            <a:headEnd/>
            <a:tailEnd/>
          </a:ln>
          <a:effectLst/>
        </p:spPr>
        <p:txBody>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36876" name="Oval 12"/>
          <p:cNvSpPr>
            <a:spLocks noChangeArrowheads="1"/>
          </p:cNvSpPr>
          <p:nvPr/>
        </p:nvSpPr>
        <p:spPr bwMode="auto">
          <a:xfrm>
            <a:off x="1752600" y="2819400"/>
            <a:ext cx="1600200" cy="609600"/>
          </a:xfrm>
          <a:prstGeom prst="ellipse">
            <a:avLst/>
          </a:prstGeom>
          <a:noFill/>
          <a:ln w="38100">
            <a:solidFill>
              <a:srgbClr val="FFFFFF"/>
            </a:solidFill>
            <a:round/>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77" name="Oval 13"/>
          <p:cNvSpPr>
            <a:spLocks noChangeArrowheads="1"/>
          </p:cNvSpPr>
          <p:nvPr/>
        </p:nvSpPr>
        <p:spPr bwMode="auto">
          <a:xfrm>
            <a:off x="3902075" y="2819400"/>
            <a:ext cx="1524000" cy="609600"/>
          </a:xfrm>
          <a:prstGeom prst="ellipse">
            <a:avLst/>
          </a:prstGeom>
          <a:noFill/>
          <a:ln w="38100">
            <a:solidFill>
              <a:srgbClr val="FFFFFF"/>
            </a:solidFill>
            <a:round/>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78" name="Oval 14"/>
          <p:cNvSpPr>
            <a:spLocks noChangeArrowheads="1"/>
          </p:cNvSpPr>
          <p:nvPr/>
        </p:nvSpPr>
        <p:spPr bwMode="auto">
          <a:xfrm>
            <a:off x="5867400" y="2819400"/>
            <a:ext cx="1676400" cy="685800"/>
          </a:xfrm>
          <a:prstGeom prst="ellipse">
            <a:avLst/>
          </a:prstGeom>
          <a:noFill/>
          <a:ln w="38100">
            <a:solidFill>
              <a:srgbClr val="FFFFFF"/>
            </a:solidFill>
            <a:round/>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79" name="Oval 15"/>
          <p:cNvSpPr>
            <a:spLocks noChangeArrowheads="1"/>
          </p:cNvSpPr>
          <p:nvPr/>
        </p:nvSpPr>
        <p:spPr bwMode="auto">
          <a:xfrm>
            <a:off x="8001000" y="2819400"/>
            <a:ext cx="990600" cy="609600"/>
          </a:xfrm>
          <a:prstGeom prst="ellipse">
            <a:avLst/>
          </a:prstGeom>
          <a:noFill/>
          <a:ln w="38100">
            <a:solidFill>
              <a:srgbClr val="FFFFFF"/>
            </a:solidFill>
            <a:round/>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80" name="Text Box 16"/>
          <p:cNvSpPr txBox="1">
            <a:spLocks noChangeArrowheads="1"/>
          </p:cNvSpPr>
          <p:nvPr/>
        </p:nvSpPr>
        <p:spPr bwMode="auto">
          <a:xfrm>
            <a:off x="1763713" y="2960688"/>
            <a:ext cx="1662112" cy="3365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a:solidFill>
                  <a:srgbClr val="FFFF00"/>
                </a:solidFill>
                <a:latin typeface="Century Gothic" pitchFamily="34" charset="0"/>
              </a:rPr>
              <a:t>transfer   pump</a:t>
            </a:r>
          </a:p>
        </p:txBody>
      </p:sp>
      <p:sp>
        <p:nvSpPr>
          <p:cNvPr id="36881" name="Text Box 17"/>
          <p:cNvSpPr txBox="1">
            <a:spLocks noChangeArrowheads="1"/>
          </p:cNvSpPr>
          <p:nvPr/>
        </p:nvSpPr>
        <p:spPr bwMode="auto">
          <a:xfrm>
            <a:off x="3886200" y="2954338"/>
            <a:ext cx="1482725" cy="3365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a:solidFill>
                  <a:srgbClr val="FFFF00"/>
                </a:solidFill>
                <a:latin typeface="Century Gothic" pitchFamily="34" charset="0"/>
              </a:rPr>
              <a:t>fuel metering</a:t>
            </a:r>
          </a:p>
        </p:txBody>
      </p:sp>
      <p:sp>
        <p:nvSpPr>
          <p:cNvPr id="36882" name="Text Box 18"/>
          <p:cNvSpPr txBox="1">
            <a:spLocks noChangeArrowheads="1"/>
          </p:cNvSpPr>
          <p:nvPr/>
        </p:nvSpPr>
        <p:spPr bwMode="auto">
          <a:xfrm>
            <a:off x="5867400" y="2971800"/>
            <a:ext cx="1670050" cy="3365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a:solidFill>
                  <a:srgbClr val="FFFF00"/>
                </a:solidFill>
                <a:latin typeface="Century Gothic" pitchFamily="34" charset="0"/>
              </a:rPr>
              <a:t>injection pump</a:t>
            </a:r>
          </a:p>
        </p:txBody>
      </p:sp>
      <p:sp>
        <p:nvSpPr>
          <p:cNvPr id="36883" name="Text Box 19"/>
          <p:cNvSpPr txBox="1">
            <a:spLocks noChangeArrowheads="1"/>
          </p:cNvSpPr>
          <p:nvPr/>
        </p:nvSpPr>
        <p:spPr bwMode="auto">
          <a:xfrm>
            <a:off x="8067675" y="2971800"/>
            <a:ext cx="923925" cy="3365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a:solidFill>
                  <a:srgbClr val="FFFF00"/>
                </a:solidFill>
                <a:latin typeface="Century Gothic" pitchFamily="34" charset="0"/>
              </a:rPr>
              <a:t>injector</a:t>
            </a:r>
          </a:p>
        </p:txBody>
      </p:sp>
      <p:sp>
        <p:nvSpPr>
          <p:cNvPr id="36884" name="Text Box 20"/>
          <p:cNvSpPr txBox="1">
            <a:spLocks noChangeArrowheads="1"/>
          </p:cNvSpPr>
          <p:nvPr/>
        </p:nvSpPr>
        <p:spPr bwMode="auto">
          <a:xfrm>
            <a:off x="457200" y="3057525"/>
            <a:ext cx="619125" cy="33655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b="1">
                <a:solidFill>
                  <a:srgbClr val="FFFFFF"/>
                </a:solidFill>
                <a:latin typeface="Century Gothic" pitchFamily="34" charset="0"/>
              </a:rPr>
              <a:t>tank</a:t>
            </a:r>
          </a:p>
        </p:txBody>
      </p:sp>
      <p:sp>
        <p:nvSpPr>
          <p:cNvPr id="36885" name="AutoShape 21"/>
          <p:cNvSpPr>
            <a:spLocks noChangeArrowheads="1"/>
          </p:cNvSpPr>
          <p:nvPr/>
        </p:nvSpPr>
        <p:spPr bwMode="auto">
          <a:xfrm>
            <a:off x="1295400" y="3048000"/>
            <a:ext cx="449263" cy="131763"/>
          </a:xfrm>
          <a:prstGeom prst="rightArrow">
            <a:avLst>
              <a:gd name="adj1" fmla="val 50000"/>
              <a:gd name="adj2" fmla="val 85241"/>
            </a:avLst>
          </a:prstGeom>
          <a:solidFill>
            <a:srgbClr val="00FFFF"/>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2" name="AutoShape 28"/>
          <p:cNvSpPr>
            <a:spLocks noChangeArrowheads="1"/>
          </p:cNvSpPr>
          <p:nvPr/>
        </p:nvSpPr>
        <p:spPr bwMode="auto">
          <a:xfrm>
            <a:off x="3360738" y="3048000"/>
            <a:ext cx="525462" cy="152400"/>
          </a:xfrm>
          <a:prstGeom prst="rightArrow">
            <a:avLst>
              <a:gd name="adj1" fmla="val 50000"/>
              <a:gd name="adj2" fmla="val 86198"/>
            </a:avLst>
          </a:prstGeom>
          <a:solidFill>
            <a:srgbClr val="00FFFF"/>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3" name="AutoShape 29"/>
          <p:cNvSpPr>
            <a:spLocks noChangeArrowheads="1"/>
          </p:cNvSpPr>
          <p:nvPr/>
        </p:nvSpPr>
        <p:spPr bwMode="auto">
          <a:xfrm>
            <a:off x="5418138" y="3068638"/>
            <a:ext cx="449262" cy="131762"/>
          </a:xfrm>
          <a:prstGeom prst="rightArrow">
            <a:avLst>
              <a:gd name="adj1" fmla="val 50000"/>
              <a:gd name="adj2" fmla="val 85241"/>
            </a:avLst>
          </a:prstGeom>
          <a:solidFill>
            <a:srgbClr val="00FFFF"/>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4" name="AutoShape 30"/>
          <p:cNvSpPr>
            <a:spLocks noChangeArrowheads="1"/>
          </p:cNvSpPr>
          <p:nvPr/>
        </p:nvSpPr>
        <p:spPr bwMode="auto">
          <a:xfrm>
            <a:off x="7551738" y="3068638"/>
            <a:ext cx="449262" cy="131762"/>
          </a:xfrm>
          <a:prstGeom prst="rightArrow">
            <a:avLst>
              <a:gd name="adj1" fmla="val 50000"/>
              <a:gd name="adj2" fmla="val 85241"/>
            </a:avLst>
          </a:prstGeom>
          <a:solidFill>
            <a:srgbClr val="00FFFF"/>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5" name="AutoShape 31"/>
          <p:cNvSpPr>
            <a:spLocks noChangeArrowheads="1"/>
          </p:cNvSpPr>
          <p:nvPr/>
        </p:nvSpPr>
        <p:spPr bwMode="auto">
          <a:xfrm>
            <a:off x="147638" y="2286000"/>
            <a:ext cx="2516187" cy="1676400"/>
          </a:xfrm>
          <a:prstGeom prst="roundRect">
            <a:avLst>
              <a:gd name="adj" fmla="val 16667"/>
            </a:avLst>
          </a:prstGeom>
          <a:noFill/>
          <a:ln w="28575">
            <a:solidFill>
              <a:schemeClr val="bg2"/>
            </a:solidFill>
            <a:round/>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6" name="AutoShape 32"/>
          <p:cNvSpPr>
            <a:spLocks noChangeArrowheads="1"/>
          </p:cNvSpPr>
          <p:nvPr/>
        </p:nvSpPr>
        <p:spPr bwMode="auto">
          <a:xfrm>
            <a:off x="2735263" y="2286000"/>
            <a:ext cx="2792412" cy="1676400"/>
          </a:xfrm>
          <a:prstGeom prst="roundRect">
            <a:avLst>
              <a:gd name="adj" fmla="val 16667"/>
            </a:avLst>
          </a:prstGeom>
          <a:noFill/>
          <a:ln w="28575">
            <a:solidFill>
              <a:schemeClr val="bg2"/>
            </a:solidFill>
            <a:round/>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7" name="AutoShape 33"/>
          <p:cNvSpPr>
            <a:spLocks noChangeArrowheads="1"/>
          </p:cNvSpPr>
          <p:nvPr/>
        </p:nvSpPr>
        <p:spPr bwMode="auto">
          <a:xfrm>
            <a:off x="5688013" y="2286000"/>
            <a:ext cx="3379787" cy="1676400"/>
          </a:xfrm>
          <a:prstGeom prst="roundRect">
            <a:avLst>
              <a:gd name="adj" fmla="val 16667"/>
            </a:avLst>
          </a:prstGeom>
          <a:noFill/>
          <a:ln w="28575">
            <a:solidFill>
              <a:schemeClr val="bg2"/>
            </a:solidFill>
            <a:round/>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8" name="Text Box 34"/>
          <p:cNvSpPr txBox="1">
            <a:spLocks noChangeArrowheads="1"/>
          </p:cNvSpPr>
          <p:nvPr/>
        </p:nvSpPr>
        <p:spPr bwMode="auto">
          <a:xfrm>
            <a:off x="152400" y="1600200"/>
            <a:ext cx="184150" cy="36671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endParaRPr lang="en-CA">
              <a:solidFill>
                <a:srgbClr val="FFFFFF"/>
              </a:solidFill>
              <a:latin typeface="Garamond" pitchFamily="18" charset="0"/>
            </a:endParaRPr>
          </a:p>
        </p:txBody>
      </p:sp>
      <p:sp>
        <p:nvSpPr>
          <p:cNvPr id="36899" name="Text Box 35"/>
          <p:cNvSpPr txBox="1">
            <a:spLocks noChangeArrowheads="1"/>
          </p:cNvSpPr>
          <p:nvPr/>
        </p:nvSpPr>
        <p:spPr bwMode="auto">
          <a:xfrm>
            <a:off x="0" y="1447800"/>
            <a:ext cx="1778000" cy="36671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b="1">
                <a:solidFill>
                  <a:srgbClr val="FFFF00"/>
                </a:solidFill>
              </a:rPr>
              <a:t>Suction Side</a:t>
            </a:r>
          </a:p>
        </p:txBody>
      </p:sp>
      <p:sp>
        <p:nvSpPr>
          <p:cNvPr id="36900" name="Text Box 36"/>
          <p:cNvSpPr txBox="1">
            <a:spLocks noChangeArrowheads="1"/>
          </p:cNvSpPr>
          <p:nvPr/>
        </p:nvSpPr>
        <p:spPr bwMode="auto">
          <a:xfrm>
            <a:off x="2209800" y="4510088"/>
            <a:ext cx="2554288" cy="3667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b="1">
                <a:solidFill>
                  <a:srgbClr val="FFFF00"/>
                </a:solidFill>
              </a:rPr>
              <a:t>Low Pressure Side</a:t>
            </a:r>
          </a:p>
        </p:txBody>
      </p:sp>
      <p:sp>
        <p:nvSpPr>
          <p:cNvPr id="36901" name="Text Box 37"/>
          <p:cNvSpPr txBox="1">
            <a:spLocks noChangeArrowheads="1"/>
          </p:cNvSpPr>
          <p:nvPr/>
        </p:nvSpPr>
        <p:spPr bwMode="auto">
          <a:xfrm>
            <a:off x="6065838" y="1447800"/>
            <a:ext cx="2620962" cy="36671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b="1">
                <a:solidFill>
                  <a:srgbClr val="FFFF00"/>
                </a:solidFill>
              </a:rPr>
              <a:t>High Pressure Side</a:t>
            </a:r>
          </a:p>
        </p:txBody>
      </p:sp>
      <p:sp>
        <p:nvSpPr>
          <p:cNvPr id="36904" name="AutoShape 40"/>
          <p:cNvSpPr>
            <a:spLocks noChangeArrowheads="1"/>
          </p:cNvSpPr>
          <p:nvPr/>
        </p:nvSpPr>
        <p:spPr bwMode="auto">
          <a:xfrm rot="5400000">
            <a:off x="7067550" y="1924050"/>
            <a:ext cx="4191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26EA0C"/>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905" name="AutoShape 41"/>
          <p:cNvSpPr>
            <a:spLocks noChangeArrowheads="1"/>
          </p:cNvSpPr>
          <p:nvPr/>
        </p:nvSpPr>
        <p:spPr bwMode="auto">
          <a:xfrm rot="16200000">
            <a:off x="3257550" y="4171950"/>
            <a:ext cx="4191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26EA0C"/>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36906" name="AutoShape 42"/>
          <p:cNvSpPr>
            <a:spLocks noChangeArrowheads="1"/>
          </p:cNvSpPr>
          <p:nvPr/>
        </p:nvSpPr>
        <p:spPr bwMode="auto">
          <a:xfrm rot="5400000">
            <a:off x="590550" y="1924050"/>
            <a:ext cx="4191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26EA0C"/>
          </a:solidFill>
          <a:ln w="9525">
            <a:solidFill>
              <a:schemeClr val="bg2"/>
            </a:solidFill>
            <a:miter lim="800000"/>
            <a:headEnd/>
            <a:tailEnd/>
          </a:ln>
          <a:effectLst/>
        </p:spPr>
        <p:txBody>
          <a:bodyPr wrap="none" anchor="ctr"/>
          <a:lstStyle/>
          <a:p>
            <a:pPr eaLnBrk="0" fontAlgn="base" hangingPunct="0">
              <a:spcBef>
                <a:spcPct val="0"/>
              </a:spcBef>
              <a:spcAft>
                <a:spcPct val="0"/>
              </a:spcAft>
            </a:pPr>
            <a:endParaRPr lang="en-CA">
              <a:solidFill>
                <a:srgbClr val="FFFFFF"/>
              </a:solidFill>
              <a:latin typeface="Garamond"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8486444-122E-49C6-8EB0-D1122FF691E9}" type="slidenum">
              <a:rPr lang="en-US"/>
              <a:pPr/>
              <a:t>5</a:t>
            </a:fld>
            <a:endParaRPr lang="en-US"/>
          </a:p>
        </p:txBody>
      </p:sp>
      <p:sp>
        <p:nvSpPr>
          <p:cNvPr id="37890" name="Rectangle 2"/>
          <p:cNvSpPr>
            <a:spLocks noGrp="1" noRot="1" noChangeArrowheads="1"/>
          </p:cNvSpPr>
          <p:nvPr>
            <p:ph type="title"/>
          </p:nvPr>
        </p:nvSpPr>
        <p:spPr/>
        <p:txBody>
          <a:bodyPr/>
          <a:lstStyle/>
          <a:p>
            <a:r>
              <a:rPr lang="en-US" sz="2000"/>
              <a:t>Fuel Injection System Designs</a:t>
            </a:r>
          </a:p>
        </p:txBody>
      </p:sp>
      <p:sp>
        <p:nvSpPr>
          <p:cNvPr id="37891" name="Rectangle 3"/>
          <p:cNvSpPr>
            <a:spLocks noGrp="1" noChangeArrowheads="1"/>
          </p:cNvSpPr>
          <p:nvPr>
            <p:ph type="body" idx="1"/>
          </p:nvPr>
        </p:nvSpPr>
        <p:spPr/>
        <p:txBody>
          <a:bodyPr/>
          <a:lstStyle/>
          <a:p>
            <a:r>
              <a:rPr lang="en-US" sz="1800"/>
              <a:t>4 main diesel fuel systems…</a:t>
            </a:r>
          </a:p>
          <a:p>
            <a:endParaRPr lang="en-US" sz="1800"/>
          </a:p>
          <a:p>
            <a:pPr lvl="1"/>
            <a:r>
              <a:rPr lang="en-US" sz="1800"/>
              <a:t>common rail</a:t>
            </a:r>
          </a:p>
          <a:p>
            <a:pPr lvl="1"/>
            <a:endParaRPr lang="en-US" sz="1800"/>
          </a:p>
          <a:p>
            <a:pPr lvl="1"/>
            <a:r>
              <a:rPr lang="en-US" sz="1800"/>
              <a:t>individual pump</a:t>
            </a:r>
          </a:p>
          <a:p>
            <a:pPr lvl="1"/>
            <a:endParaRPr lang="en-US" sz="1800"/>
          </a:p>
          <a:p>
            <a:pPr lvl="1"/>
            <a:r>
              <a:rPr lang="en-US" sz="1800"/>
              <a:t>unit injection</a:t>
            </a:r>
          </a:p>
          <a:p>
            <a:pPr lvl="1"/>
            <a:endParaRPr lang="en-US" sz="1800"/>
          </a:p>
          <a:p>
            <a:pPr lvl="1"/>
            <a:r>
              <a:rPr lang="en-US" sz="1800"/>
              <a:t>rotary fuel distributor</a:t>
            </a:r>
          </a:p>
          <a:p>
            <a:endParaRPr lang="en-US" sz="1800"/>
          </a:p>
          <a:p>
            <a:r>
              <a:rPr lang="en-US" sz="1800"/>
              <a:t>these may go by different names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AE1A930-7FB0-427A-986C-3E7B0D1C4052}" type="slidenum">
              <a:rPr lang="en-US"/>
              <a:pPr/>
              <a:t>6</a:t>
            </a:fld>
            <a:endParaRPr lang="en-US"/>
          </a:p>
        </p:txBody>
      </p:sp>
      <p:sp>
        <p:nvSpPr>
          <p:cNvPr id="38914" name="Rectangle 2"/>
          <p:cNvSpPr>
            <a:spLocks noGrp="1" noRot="1" noChangeArrowheads="1"/>
          </p:cNvSpPr>
          <p:nvPr>
            <p:ph type="title"/>
          </p:nvPr>
        </p:nvSpPr>
        <p:spPr>
          <a:xfrm>
            <a:off x="457200" y="76200"/>
            <a:ext cx="8229600" cy="609600"/>
          </a:xfrm>
        </p:spPr>
        <p:txBody>
          <a:bodyPr/>
          <a:lstStyle/>
          <a:p>
            <a:r>
              <a:rPr lang="en-US"/>
              <a:t>1.  Common Rail Fuel System</a:t>
            </a:r>
          </a:p>
        </p:txBody>
      </p:sp>
      <p:pic>
        <p:nvPicPr>
          <p:cNvPr id="38916" name="Picture 4" descr="cummins"/>
          <p:cNvPicPr>
            <a:picLocks noChangeAspect="1" noChangeArrowheads="1"/>
          </p:cNvPicPr>
          <p:nvPr/>
        </p:nvPicPr>
        <p:blipFill>
          <a:blip r:embed="rId3" cstate="print">
            <a:lum contrast="12000"/>
          </a:blip>
          <a:srcRect/>
          <a:stretch>
            <a:fillRect/>
          </a:stretch>
        </p:blipFill>
        <p:spPr bwMode="auto">
          <a:xfrm>
            <a:off x="609600" y="1447800"/>
            <a:ext cx="7848600" cy="5086350"/>
          </a:xfrm>
          <a:prstGeom prst="rect">
            <a:avLst/>
          </a:prstGeom>
          <a:noFill/>
          <a:ln w="12700">
            <a:solidFill>
              <a:srgbClr val="000000"/>
            </a:solidFill>
            <a:miter lim="800000"/>
            <a:headEnd/>
            <a:tailEnd/>
          </a:ln>
        </p:spPr>
      </p:pic>
      <p:sp>
        <p:nvSpPr>
          <p:cNvPr id="38917" name="Rectangle 5"/>
          <p:cNvSpPr>
            <a:spLocks noGrp="1" noChangeArrowheads="1"/>
          </p:cNvSpPr>
          <p:nvPr>
            <p:ph type="body" idx="1"/>
          </p:nvPr>
        </p:nvSpPr>
        <p:spPr>
          <a:xfrm>
            <a:off x="228600" y="762000"/>
            <a:ext cx="8458200" cy="5364163"/>
          </a:xfrm>
        </p:spPr>
        <p:txBody>
          <a:bodyPr/>
          <a:lstStyle/>
          <a:p>
            <a:r>
              <a:rPr lang="en-US" sz="1800"/>
              <a:t>Cummins </a:t>
            </a:r>
            <a:r>
              <a:rPr lang="en-US" sz="1800">
                <a:solidFill>
                  <a:srgbClr val="00FFFF"/>
                </a:solidFill>
              </a:rPr>
              <a:t>P</a:t>
            </a:r>
            <a:r>
              <a:rPr lang="en-US" sz="1800"/>
              <a:t>ressure </a:t>
            </a:r>
            <a:r>
              <a:rPr lang="en-US" sz="1800">
                <a:solidFill>
                  <a:srgbClr val="00FFFF"/>
                </a:solidFill>
              </a:rPr>
              <a:t>T</a:t>
            </a:r>
            <a:r>
              <a:rPr lang="en-US" sz="1800"/>
              <a:t>ime </a:t>
            </a:r>
            <a:r>
              <a:rPr lang="en-US" sz="1800">
                <a:solidFill>
                  <a:srgbClr val="00FFFF"/>
                </a:solidFill>
              </a:rPr>
              <a:t>R</a:t>
            </a:r>
            <a:r>
              <a:rPr lang="en-US" sz="1800"/>
              <a:t>atio (</a:t>
            </a:r>
            <a:r>
              <a:rPr lang="en-US" sz="1800">
                <a:solidFill>
                  <a:srgbClr val="00FFFF"/>
                </a:solidFill>
              </a:rPr>
              <a:t>PTR</a:t>
            </a:r>
            <a:r>
              <a:rPr lang="en-US" sz="1800"/>
              <a: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4F2E715-9676-4280-9ED8-2AD1BE92B242}" type="slidenum">
              <a:rPr lang="en-US"/>
              <a:pPr/>
              <a:t>7</a:t>
            </a:fld>
            <a:endParaRPr lang="en-US"/>
          </a:p>
        </p:txBody>
      </p:sp>
      <p:sp>
        <p:nvSpPr>
          <p:cNvPr id="39938" name="Rectangle 2"/>
          <p:cNvSpPr>
            <a:spLocks noGrp="1" noRot="1" noChangeArrowheads="1"/>
          </p:cNvSpPr>
          <p:nvPr>
            <p:ph type="title"/>
          </p:nvPr>
        </p:nvSpPr>
        <p:spPr>
          <a:xfrm>
            <a:off x="457200" y="0"/>
            <a:ext cx="8229600" cy="457200"/>
          </a:xfrm>
        </p:spPr>
        <p:txBody>
          <a:bodyPr/>
          <a:lstStyle/>
          <a:p>
            <a:r>
              <a:rPr lang="en-US"/>
              <a:t>1.  Common Rail Pump</a:t>
            </a:r>
          </a:p>
        </p:txBody>
      </p:sp>
      <p:pic>
        <p:nvPicPr>
          <p:cNvPr id="39940" name="Picture 4" descr="ptr fuel flow"/>
          <p:cNvPicPr>
            <a:picLocks noChangeAspect="1" noChangeArrowheads="1"/>
          </p:cNvPicPr>
          <p:nvPr/>
        </p:nvPicPr>
        <p:blipFill>
          <a:blip r:embed="rId3" cstate="print">
            <a:lum contrast="6000"/>
          </a:blip>
          <a:srcRect/>
          <a:stretch>
            <a:fillRect/>
          </a:stretch>
        </p:blipFill>
        <p:spPr bwMode="auto">
          <a:xfrm>
            <a:off x="685800" y="533400"/>
            <a:ext cx="7848600" cy="5749925"/>
          </a:xfrm>
          <a:prstGeom prst="rect">
            <a:avLst/>
          </a:prstGeom>
          <a:noFill/>
          <a:ln w="12700">
            <a:solidFill>
              <a:srgbClr val="000000"/>
            </a:solidFill>
            <a:miter lim="800000"/>
            <a:headEnd/>
            <a:tailEnd/>
          </a:ln>
        </p:spPr>
      </p:pic>
      <p:pic>
        <p:nvPicPr>
          <p:cNvPr id="39941" name="Picture 5" descr="ptr"/>
          <p:cNvPicPr>
            <a:picLocks noChangeAspect="1" noChangeArrowheads="1"/>
          </p:cNvPicPr>
          <p:nvPr/>
        </p:nvPicPr>
        <p:blipFill>
          <a:blip r:embed="rId4" cstate="print">
            <a:lum contrast="6000"/>
          </a:blip>
          <a:srcRect l="1819" r="3563" b="24811"/>
          <a:stretch>
            <a:fillRect/>
          </a:stretch>
        </p:blipFill>
        <p:spPr bwMode="auto">
          <a:xfrm>
            <a:off x="107950" y="3435350"/>
            <a:ext cx="3733800" cy="2225675"/>
          </a:xfrm>
          <a:prstGeom prst="rect">
            <a:avLst/>
          </a:prstGeom>
          <a:noFill/>
          <a:ln w="12700">
            <a:solidFill>
              <a:srgbClr val="000000"/>
            </a:solid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8A083458-7683-4011-A2AF-2A672EFA6B90}" type="slidenum">
              <a:rPr lang="en-US"/>
              <a:pPr/>
              <a:t>8</a:t>
            </a:fld>
            <a:endParaRPr lang="en-US"/>
          </a:p>
        </p:txBody>
      </p:sp>
      <p:sp>
        <p:nvSpPr>
          <p:cNvPr id="40962" name="Rectangle 2"/>
          <p:cNvSpPr>
            <a:spLocks noGrp="1" noRot="1" noChangeArrowheads="1"/>
          </p:cNvSpPr>
          <p:nvPr>
            <p:ph type="title"/>
          </p:nvPr>
        </p:nvSpPr>
        <p:spPr>
          <a:xfrm>
            <a:off x="179388" y="152400"/>
            <a:ext cx="8229600" cy="500063"/>
          </a:xfrm>
        </p:spPr>
        <p:txBody>
          <a:bodyPr/>
          <a:lstStyle/>
          <a:p>
            <a:pPr algn="l"/>
            <a:r>
              <a:rPr lang="en-US" sz="2000"/>
              <a:t>1.  Common Rail Injector</a:t>
            </a:r>
          </a:p>
        </p:txBody>
      </p:sp>
      <p:pic>
        <p:nvPicPr>
          <p:cNvPr id="40964" name="Picture 4" descr="ptr injector"/>
          <p:cNvPicPr>
            <a:picLocks noChangeAspect="1" noChangeArrowheads="1"/>
          </p:cNvPicPr>
          <p:nvPr/>
        </p:nvPicPr>
        <p:blipFill>
          <a:blip r:embed="rId3" cstate="print">
            <a:lum bright="12000" contrast="12000"/>
          </a:blip>
          <a:srcRect l="2913" r="49515" b="2377"/>
          <a:stretch>
            <a:fillRect/>
          </a:stretch>
        </p:blipFill>
        <p:spPr bwMode="auto">
          <a:xfrm>
            <a:off x="295275" y="1341438"/>
            <a:ext cx="3771900" cy="5003800"/>
          </a:xfrm>
          <a:prstGeom prst="rect">
            <a:avLst/>
          </a:prstGeom>
          <a:noFill/>
          <a:ln w="12700">
            <a:solidFill>
              <a:schemeClr val="bg2"/>
            </a:solidFill>
            <a:miter lim="800000"/>
            <a:headEnd/>
            <a:tailEnd/>
          </a:ln>
        </p:spPr>
      </p:pic>
      <p:pic>
        <p:nvPicPr>
          <p:cNvPr id="40973" name="Picture 13" descr="ptr injector"/>
          <p:cNvPicPr>
            <a:picLocks noChangeAspect="1" noChangeArrowheads="1"/>
          </p:cNvPicPr>
          <p:nvPr/>
        </p:nvPicPr>
        <p:blipFill>
          <a:blip r:embed="rId4" cstate="print">
            <a:lum contrast="6000"/>
          </a:blip>
          <a:srcRect l="980" t="46964" r="86861" b="17569"/>
          <a:stretch>
            <a:fillRect/>
          </a:stretch>
        </p:blipFill>
        <p:spPr bwMode="auto">
          <a:xfrm>
            <a:off x="7208838" y="3465513"/>
            <a:ext cx="1431925" cy="2700337"/>
          </a:xfrm>
          <a:prstGeom prst="rect">
            <a:avLst/>
          </a:prstGeom>
          <a:noFill/>
          <a:ln w="12700">
            <a:solidFill>
              <a:schemeClr val="bg2"/>
            </a:solidFill>
            <a:miter lim="800000"/>
            <a:headEnd/>
            <a:tailEnd/>
          </a:ln>
        </p:spPr>
      </p:pic>
      <p:pic>
        <p:nvPicPr>
          <p:cNvPr id="40974" name="Picture 14" descr="ptr injector"/>
          <p:cNvPicPr>
            <a:picLocks noChangeAspect="1" noChangeArrowheads="1"/>
          </p:cNvPicPr>
          <p:nvPr/>
        </p:nvPicPr>
        <p:blipFill>
          <a:blip r:embed="rId4" cstate="print">
            <a:lum contrast="6000"/>
          </a:blip>
          <a:srcRect l="21822" t="47508" r="62895" b="11646"/>
          <a:stretch>
            <a:fillRect/>
          </a:stretch>
        </p:blipFill>
        <p:spPr bwMode="auto">
          <a:xfrm>
            <a:off x="4667250" y="3321050"/>
            <a:ext cx="1812925" cy="3132138"/>
          </a:xfrm>
          <a:prstGeom prst="rect">
            <a:avLst/>
          </a:prstGeom>
          <a:noFill/>
          <a:ln w="12700">
            <a:solidFill>
              <a:schemeClr val="bg2"/>
            </a:solidFill>
            <a:miter lim="800000"/>
            <a:headEnd/>
            <a:tailEnd/>
          </a:ln>
        </p:spPr>
      </p:pic>
      <p:pic>
        <p:nvPicPr>
          <p:cNvPr id="40975" name="Picture 15" descr="ptr injector"/>
          <p:cNvPicPr>
            <a:picLocks noChangeAspect="1" noChangeArrowheads="1"/>
          </p:cNvPicPr>
          <p:nvPr/>
        </p:nvPicPr>
        <p:blipFill>
          <a:blip r:embed="rId4" cstate="print">
            <a:lum bright="12000" contrast="12000"/>
          </a:blip>
          <a:srcRect l="1347" t="4506" r="87198" b="60547"/>
          <a:stretch>
            <a:fillRect/>
          </a:stretch>
        </p:blipFill>
        <p:spPr bwMode="auto">
          <a:xfrm>
            <a:off x="7237413" y="188913"/>
            <a:ext cx="1314450" cy="2592387"/>
          </a:xfrm>
          <a:prstGeom prst="rect">
            <a:avLst/>
          </a:prstGeom>
          <a:noFill/>
          <a:ln w="12700">
            <a:solidFill>
              <a:schemeClr val="bg2"/>
            </a:solidFill>
            <a:miter lim="800000"/>
            <a:headEnd/>
            <a:tailEnd/>
          </a:ln>
        </p:spPr>
      </p:pic>
      <p:pic>
        <p:nvPicPr>
          <p:cNvPr id="40976" name="Picture 16" descr="ptr injector"/>
          <p:cNvPicPr>
            <a:picLocks noChangeAspect="1" noChangeArrowheads="1"/>
          </p:cNvPicPr>
          <p:nvPr/>
        </p:nvPicPr>
        <p:blipFill>
          <a:blip r:embed="rId4" cstate="print">
            <a:lum contrast="6000"/>
          </a:blip>
          <a:srcRect l="23582" t="4506" r="64273" b="60524"/>
          <a:stretch>
            <a:fillRect/>
          </a:stretch>
        </p:blipFill>
        <p:spPr bwMode="auto">
          <a:xfrm>
            <a:off x="4895850" y="152400"/>
            <a:ext cx="1431925" cy="2663825"/>
          </a:xfrm>
          <a:prstGeom prst="rect">
            <a:avLst/>
          </a:prstGeom>
          <a:noFill/>
          <a:ln w="12700">
            <a:solidFill>
              <a:schemeClr val="bg2"/>
            </a:solidFill>
            <a:miter lim="800000"/>
            <a:headEnd/>
            <a:tailEnd/>
          </a:ln>
        </p:spPr>
      </p:pic>
      <p:sp>
        <p:nvSpPr>
          <p:cNvPr id="40977" name="Text Box 17"/>
          <p:cNvSpPr txBox="1">
            <a:spLocks noChangeArrowheads="1"/>
          </p:cNvSpPr>
          <p:nvPr/>
        </p:nvSpPr>
        <p:spPr bwMode="auto">
          <a:xfrm>
            <a:off x="4910138" y="2852738"/>
            <a:ext cx="1439862" cy="317500"/>
          </a:xfrm>
          <a:prstGeom prst="rect">
            <a:avLst/>
          </a:prstGeom>
          <a:solidFill>
            <a:schemeClr val="tx1"/>
          </a:solidFill>
          <a:ln w="12700">
            <a:solidFill>
              <a:schemeClr val="bg2"/>
            </a:solidFill>
            <a:miter lim="800000"/>
            <a:headEnd/>
            <a:tailEnd/>
          </a:ln>
          <a:effectLst/>
        </p:spPr>
        <p:txBody>
          <a:bodyPr wrap="none">
            <a:spAutoFit/>
          </a:bodyPr>
          <a:lstStyle/>
          <a:p>
            <a:pPr eaLnBrk="0" fontAlgn="base" hangingPunct="0">
              <a:spcBef>
                <a:spcPct val="0"/>
              </a:spcBef>
              <a:spcAft>
                <a:spcPct val="0"/>
              </a:spcAft>
            </a:pPr>
            <a:r>
              <a:rPr lang="en-US" sz="1400" b="1">
                <a:solidFill>
                  <a:srgbClr val="000514"/>
                </a:solidFill>
                <a:latin typeface="Century Gothic" pitchFamily="34" charset="0"/>
              </a:rPr>
              <a:t>Start-up stroke</a:t>
            </a:r>
          </a:p>
        </p:txBody>
      </p:sp>
      <p:sp>
        <p:nvSpPr>
          <p:cNvPr id="40978" name="Text Box 18"/>
          <p:cNvSpPr txBox="1">
            <a:spLocks noChangeArrowheads="1"/>
          </p:cNvSpPr>
          <p:nvPr/>
        </p:nvSpPr>
        <p:spPr bwMode="auto">
          <a:xfrm>
            <a:off x="7437438" y="2816225"/>
            <a:ext cx="963612" cy="317500"/>
          </a:xfrm>
          <a:prstGeom prst="rect">
            <a:avLst/>
          </a:prstGeom>
          <a:solidFill>
            <a:schemeClr val="tx1"/>
          </a:solidFill>
          <a:ln w="12700">
            <a:solidFill>
              <a:schemeClr val="bg2"/>
            </a:solidFill>
            <a:miter lim="800000"/>
            <a:headEnd/>
            <a:tailEnd/>
          </a:ln>
          <a:effectLst/>
        </p:spPr>
        <p:txBody>
          <a:bodyPr wrap="none">
            <a:spAutoFit/>
          </a:bodyPr>
          <a:lstStyle/>
          <a:p>
            <a:pPr eaLnBrk="0" fontAlgn="base" hangingPunct="0">
              <a:spcBef>
                <a:spcPct val="0"/>
              </a:spcBef>
              <a:spcAft>
                <a:spcPct val="0"/>
              </a:spcAft>
            </a:pPr>
            <a:r>
              <a:rPr lang="en-US" sz="1400" b="1">
                <a:solidFill>
                  <a:srgbClr val="000514"/>
                </a:solidFill>
                <a:latin typeface="Century Gothic" pitchFamily="34" charset="0"/>
              </a:rPr>
              <a:t>Metering</a:t>
            </a:r>
          </a:p>
        </p:txBody>
      </p:sp>
      <p:sp>
        <p:nvSpPr>
          <p:cNvPr id="40979" name="Text Box 19"/>
          <p:cNvSpPr txBox="1">
            <a:spLocks noChangeArrowheads="1"/>
          </p:cNvSpPr>
          <p:nvPr/>
        </p:nvSpPr>
        <p:spPr bwMode="auto">
          <a:xfrm>
            <a:off x="5153025" y="6489700"/>
            <a:ext cx="944563" cy="317500"/>
          </a:xfrm>
          <a:prstGeom prst="rect">
            <a:avLst/>
          </a:prstGeom>
          <a:solidFill>
            <a:schemeClr val="tx1"/>
          </a:solidFill>
          <a:ln w="12700">
            <a:solidFill>
              <a:schemeClr val="bg2"/>
            </a:solidFill>
            <a:miter lim="800000"/>
            <a:headEnd/>
            <a:tailEnd/>
          </a:ln>
          <a:effectLst/>
        </p:spPr>
        <p:txBody>
          <a:bodyPr wrap="none">
            <a:spAutoFit/>
          </a:bodyPr>
          <a:lstStyle/>
          <a:p>
            <a:pPr eaLnBrk="0" fontAlgn="base" hangingPunct="0">
              <a:spcBef>
                <a:spcPct val="0"/>
              </a:spcBef>
              <a:spcAft>
                <a:spcPct val="0"/>
              </a:spcAft>
            </a:pPr>
            <a:r>
              <a:rPr lang="en-US" sz="1400" b="1">
                <a:solidFill>
                  <a:srgbClr val="000514"/>
                </a:solidFill>
                <a:latin typeface="Century Gothic" pitchFamily="34" charset="0"/>
              </a:rPr>
              <a:t>Injection</a:t>
            </a:r>
          </a:p>
        </p:txBody>
      </p:sp>
      <p:sp>
        <p:nvSpPr>
          <p:cNvPr id="40980" name="Text Box 20"/>
          <p:cNvSpPr txBox="1">
            <a:spLocks noChangeArrowheads="1"/>
          </p:cNvSpPr>
          <p:nvPr/>
        </p:nvSpPr>
        <p:spPr bwMode="auto">
          <a:xfrm>
            <a:off x="7019925" y="6200775"/>
            <a:ext cx="1855788" cy="317500"/>
          </a:xfrm>
          <a:prstGeom prst="rect">
            <a:avLst/>
          </a:prstGeom>
          <a:solidFill>
            <a:schemeClr val="tx1"/>
          </a:solidFill>
          <a:ln w="12700">
            <a:solidFill>
              <a:schemeClr val="bg2"/>
            </a:solidFill>
            <a:miter lim="800000"/>
            <a:headEnd/>
            <a:tailEnd/>
          </a:ln>
          <a:effectLst/>
        </p:spPr>
        <p:txBody>
          <a:bodyPr wrap="none">
            <a:spAutoFit/>
          </a:bodyPr>
          <a:lstStyle/>
          <a:p>
            <a:pPr eaLnBrk="0" fontAlgn="base" hangingPunct="0">
              <a:spcBef>
                <a:spcPct val="0"/>
              </a:spcBef>
              <a:spcAft>
                <a:spcPct val="0"/>
              </a:spcAft>
            </a:pPr>
            <a:r>
              <a:rPr lang="en-US" sz="1400" b="1">
                <a:solidFill>
                  <a:srgbClr val="000514"/>
                </a:solidFill>
                <a:latin typeface="Century Gothic" pitchFamily="34" charset="0"/>
              </a:rPr>
              <a:t>Injection Complete</a:t>
            </a:r>
          </a:p>
        </p:txBody>
      </p:sp>
      <p:sp>
        <p:nvSpPr>
          <p:cNvPr id="40981" name="Rectangle 21"/>
          <p:cNvSpPr>
            <a:spLocks noGrp="1" noChangeArrowheads="1"/>
          </p:cNvSpPr>
          <p:nvPr>
            <p:ph type="body" idx="1"/>
          </p:nvPr>
        </p:nvSpPr>
        <p:spPr>
          <a:xfrm>
            <a:off x="0" y="584200"/>
            <a:ext cx="8458200" cy="5059363"/>
          </a:xfrm>
        </p:spPr>
        <p:txBody>
          <a:bodyPr/>
          <a:lstStyle/>
          <a:p>
            <a:r>
              <a:rPr lang="en-US" sz="1800"/>
              <a:t>injector is opened mechanically</a:t>
            </a:r>
          </a:p>
          <a:p>
            <a:pPr lvl="1"/>
            <a:r>
              <a:rPr lang="en-US" sz="1800"/>
              <a:t>via camshaft</a:t>
            </a:r>
          </a:p>
        </p:txBody>
      </p:sp>
      <p:sp>
        <p:nvSpPr>
          <p:cNvPr id="40986" name="AutoShape 26"/>
          <p:cNvSpPr>
            <a:spLocks noChangeArrowheads="1"/>
          </p:cNvSpPr>
          <p:nvPr/>
        </p:nvSpPr>
        <p:spPr bwMode="auto">
          <a:xfrm>
            <a:off x="5508625" y="1989138"/>
            <a:ext cx="250825" cy="323850"/>
          </a:xfrm>
          <a:prstGeom prst="upArrow">
            <a:avLst>
              <a:gd name="adj1" fmla="val 50000"/>
              <a:gd name="adj2" fmla="val 32278"/>
            </a:avLst>
          </a:prstGeom>
          <a:solidFill>
            <a:srgbClr val="FFFF00"/>
          </a:solidFill>
          <a:ln w="9525">
            <a:solidFill>
              <a:schemeClr val="bg2"/>
            </a:solidFill>
            <a:miter lim="800000"/>
            <a:headEnd/>
            <a:tailEnd/>
          </a:ln>
          <a:effectLst/>
        </p:spPr>
        <p:txBody>
          <a:bodyPr vert="eaVert" wrap="none" anchor="ctr"/>
          <a:lstStyle/>
          <a:p>
            <a:pPr eaLnBrk="0" fontAlgn="base" hangingPunct="0">
              <a:spcBef>
                <a:spcPct val="0"/>
              </a:spcBef>
              <a:spcAft>
                <a:spcPct val="0"/>
              </a:spcAft>
            </a:pPr>
            <a:endParaRPr lang="en-CA">
              <a:solidFill>
                <a:srgbClr val="FFFFFF"/>
              </a:solidFill>
              <a:latin typeface="Garamond" pitchFamily="18" charset="0"/>
            </a:endParaRPr>
          </a:p>
        </p:txBody>
      </p:sp>
      <p:sp>
        <p:nvSpPr>
          <p:cNvPr id="40987" name="AutoShape 27"/>
          <p:cNvSpPr>
            <a:spLocks noChangeArrowheads="1"/>
          </p:cNvSpPr>
          <p:nvPr/>
        </p:nvSpPr>
        <p:spPr bwMode="auto">
          <a:xfrm rot="10800000">
            <a:off x="5472113" y="5157788"/>
            <a:ext cx="250825" cy="358775"/>
          </a:xfrm>
          <a:prstGeom prst="upArrow">
            <a:avLst>
              <a:gd name="adj1" fmla="val 50000"/>
              <a:gd name="adj2" fmla="val 35759"/>
            </a:avLst>
          </a:prstGeom>
          <a:solidFill>
            <a:srgbClr val="FFFF00"/>
          </a:solidFill>
          <a:ln w="9525">
            <a:solidFill>
              <a:schemeClr val="bg2"/>
            </a:solidFill>
            <a:miter lim="800000"/>
            <a:headEnd/>
            <a:tailEnd/>
          </a:ln>
          <a:effectLst/>
        </p:spPr>
        <p:txBody>
          <a:bodyPr vert="eaVert" wrap="none" anchor="ctr"/>
          <a:lstStyle/>
          <a:p>
            <a:pPr eaLnBrk="0" fontAlgn="base" hangingPunct="0">
              <a:spcBef>
                <a:spcPct val="0"/>
              </a:spcBef>
              <a:spcAft>
                <a:spcPct val="0"/>
              </a:spcAft>
            </a:pPr>
            <a:endParaRPr lang="en-CA">
              <a:solidFill>
                <a:srgbClr val="FFFFFF"/>
              </a:solidFill>
              <a:latin typeface="Garamond"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122C1E36-47F0-4C6D-AA12-CC096EE12DAA}" type="slidenum">
              <a:rPr lang="en-US"/>
              <a:pPr/>
              <a:t>9</a:t>
            </a:fld>
            <a:endParaRPr lang="en-US"/>
          </a:p>
        </p:txBody>
      </p:sp>
      <p:pic>
        <p:nvPicPr>
          <p:cNvPr id="59396" name="Picture 4" descr="Complete Spray pattern of a clean diesel fuel injector"/>
          <p:cNvPicPr>
            <a:picLocks noChangeAspect="1" noChangeArrowheads="1"/>
          </p:cNvPicPr>
          <p:nvPr/>
        </p:nvPicPr>
        <p:blipFill>
          <a:blip r:embed="rId3" cstate="print">
            <a:lum contrast="6000"/>
          </a:blip>
          <a:srcRect/>
          <a:stretch>
            <a:fillRect/>
          </a:stretch>
        </p:blipFill>
        <p:spPr bwMode="auto">
          <a:xfrm>
            <a:off x="398463" y="3392488"/>
            <a:ext cx="3273425" cy="3384550"/>
          </a:xfrm>
          <a:prstGeom prst="rect">
            <a:avLst/>
          </a:prstGeom>
          <a:noFill/>
        </p:spPr>
      </p:pic>
      <p:pic>
        <p:nvPicPr>
          <p:cNvPr id="59398" name="Picture 6" descr="glow"/>
          <p:cNvPicPr>
            <a:picLocks noChangeAspect="1" noChangeArrowheads="1" noCrop="1"/>
          </p:cNvPicPr>
          <p:nvPr/>
        </p:nvPicPr>
        <p:blipFill>
          <a:blip r:embed="rId4" cstate="print"/>
          <a:srcRect/>
          <a:stretch>
            <a:fillRect/>
          </a:stretch>
        </p:blipFill>
        <p:spPr bwMode="auto">
          <a:xfrm>
            <a:off x="358775" y="9525"/>
            <a:ext cx="3348038" cy="3348038"/>
          </a:xfrm>
          <a:prstGeom prst="rect">
            <a:avLst/>
          </a:prstGeom>
          <a:noFill/>
        </p:spPr>
      </p:pic>
      <p:pic>
        <p:nvPicPr>
          <p:cNvPr id="59400" name="Picture 8" descr="product image"/>
          <p:cNvPicPr>
            <a:picLocks noChangeAspect="1" noChangeArrowheads="1"/>
          </p:cNvPicPr>
          <p:nvPr/>
        </p:nvPicPr>
        <p:blipFill>
          <a:blip r:embed="rId5" cstate="print"/>
          <a:srcRect l="4143" r="3961" b="3795"/>
          <a:stretch>
            <a:fillRect/>
          </a:stretch>
        </p:blipFill>
        <p:spPr bwMode="auto">
          <a:xfrm>
            <a:off x="5148263" y="4473575"/>
            <a:ext cx="3203575" cy="2052638"/>
          </a:xfrm>
          <a:prstGeom prst="rect">
            <a:avLst/>
          </a:prstGeom>
          <a:noFill/>
          <a:ln w="9525">
            <a:solidFill>
              <a:schemeClr val="tx1"/>
            </a:solidFill>
            <a:miter lim="800000"/>
            <a:headEnd/>
            <a:tailEnd/>
          </a:ln>
        </p:spPr>
      </p:pic>
      <p:pic>
        <p:nvPicPr>
          <p:cNvPr id="59402" name="Picture 10" descr="fig0530"/>
          <p:cNvPicPr>
            <a:picLocks noChangeAspect="1" noChangeArrowheads="1"/>
          </p:cNvPicPr>
          <p:nvPr/>
        </p:nvPicPr>
        <p:blipFill>
          <a:blip r:embed="rId6" cstate="print"/>
          <a:srcRect r="46948" b="45250"/>
          <a:stretch>
            <a:fillRect/>
          </a:stretch>
        </p:blipFill>
        <p:spPr bwMode="auto">
          <a:xfrm>
            <a:off x="4679950" y="71438"/>
            <a:ext cx="2763838" cy="3644900"/>
          </a:xfrm>
          <a:prstGeom prst="rect">
            <a:avLst/>
          </a:prstGeom>
          <a:noFill/>
          <a:ln w="9525">
            <a:solidFill>
              <a:schemeClr val="bg2"/>
            </a:solidFill>
            <a:miter lim="800000"/>
            <a:headEnd/>
            <a:tailEnd/>
          </a:ln>
        </p:spPr>
      </p:pic>
      <p:sp>
        <p:nvSpPr>
          <p:cNvPr id="59403" name="AutoShape 11"/>
          <p:cNvSpPr>
            <a:spLocks noChangeArrowheads="1"/>
          </p:cNvSpPr>
          <p:nvPr/>
        </p:nvSpPr>
        <p:spPr bwMode="auto">
          <a:xfrm rot="-2004067">
            <a:off x="6178550" y="3409950"/>
            <a:ext cx="360363" cy="1368425"/>
          </a:xfrm>
          <a:prstGeom prst="upArrow">
            <a:avLst>
              <a:gd name="adj1" fmla="val 50000"/>
              <a:gd name="adj2" fmla="val 94934"/>
            </a:avLst>
          </a:prstGeom>
          <a:solidFill>
            <a:srgbClr val="FFFF00"/>
          </a:solidFill>
          <a:ln w="9525">
            <a:solidFill>
              <a:schemeClr val="bg2"/>
            </a:solidFill>
            <a:miter lim="800000"/>
            <a:headEnd/>
            <a:tailEnd/>
          </a:ln>
          <a:effectLst/>
        </p:spPr>
        <p:txBody>
          <a:bodyPr vert="eaVert" wrap="none" anchor="ctr"/>
          <a:lstStyle/>
          <a:p>
            <a:pPr eaLnBrk="0" fontAlgn="base" hangingPunct="0">
              <a:spcBef>
                <a:spcPct val="0"/>
              </a:spcBef>
              <a:spcAft>
                <a:spcPct val="0"/>
              </a:spcAft>
            </a:pPr>
            <a:endParaRPr lang="en-CA">
              <a:solidFill>
                <a:srgbClr val="FFFFFF"/>
              </a:solidFill>
              <a:latin typeface="Garamond" pitchFamily="18"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20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ger's Stream">
  <a:themeElements>
    <a:clrScheme name="Roger's Stream 11">
      <a:dk1>
        <a:srgbClr val="000514"/>
      </a:dk1>
      <a:lt1>
        <a:srgbClr val="FFFFFF"/>
      </a:lt1>
      <a:dk2>
        <a:srgbClr val="1563FF"/>
      </a:dk2>
      <a:lt2>
        <a:srgbClr val="E5E5FF"/>
      </a:lt2>
      <a:accent1>
        <a:srgbClr val="0099CC"/>
      </a:accent1>
      <a:accent2>
        <a:srgbClr val="A886E0"/>
      </a:accent2>
      <a:accent3>
        <a:srgbClr val="AAB7FF"/>
      </a:accent3>
      <a:accent4>
        <a:srgbClr val="DADADA"/>
      </a:accent4>
      <a:accent5>
        <a:srgbClr val="AACAE2"/>
      </a:accent5>
      <a:accent6>
        <a:srgbClr val="9879CB"/>
      </a:accent6>
      <a:hlink>
        <a:srgbClr val="FFCC00"/>
      </a:hlink>
      <a:folHlink>
        <a:srgbClr val="FFFFCC"/>
      </a:folHlink>
    </a:clrScheme>
    <a:fontScheme name="Roger's Stream">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Roger's 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oger's 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Roger's 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Roger's 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Roger's 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Roger's 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Roger's 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Roger's 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Roger's 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Roger's Stream 10">
        <a:dk1>
          <a:srgbClr val="000514"/>
        </a:dk1>
        <a:lt1>
          <a:srgbClr val="FFFFFF"/>
        </a:lt1>
        <a:dk2>
          <a:srgbClr val="0F5FFF"/>
        </a:dk2>
        <a:lt2>
          <a:srgbClr val="E5E5FF"/>
        </a:lt2>
        <a:accent1>
          <a:srgbClr val="0099CC"/>
        </a:accent1>
        <a:accent2>
          <a:srgbClr val="A886E0"/>
        </a:accent2>
        <a:accent3>
          <a:srgbClr val="AAB6FF"/>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oger's Stream 11">
        <a:dk1>
          <a:srgbClr val="000514"/>
        </a:dk1>
        <a:lt1>
          <a:srgbClr val="FFFFFF"/>
        </a:lt1>
        <a:dk2>
          <a:srgbClr val="1563FF"/>
        </a:dk2>
        <a:lt2>
          <a:srgbClr val="E5E5FF"/>
        </a:lt2>
        <a:accent1>
          <a:srgbClr val="0099CC"/>
        </a:accent1>
        <a:accent2>
          <a:srgbClr val="A886E0"/>
        </a:accent2>
        <a:accent3>
          <a:srgbClr val="AAB7FF"/>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1031</Words>
  <Application>Microsoft Macintosh PowerPoint</Application>
  <PresentationFormat>On-screen Show (4:3)</PresentationFormat>
  <Paragraphs>110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Roger's Stream</vt:lpstr>
      <vt:lpstr>Diesel Fuel Injection</vt:lpstr>
      <vt:lpstr>Diesel Fuel Injection</vt:lpstr>
      <vt:lpstr>Diesel Fuel Injection</vt:lpstr>
      <vt:lpstr>3 Main Sections – Diesel Injection Systems</vt:lpstr>
      <vt:lpstr>Fuel Injection System Designs</vt:lpstr>
      <vt:lpstr>1.  Common Rail Fuel System</vt:lpstr>
      <vt:lpstr>1.  Common Rail Pump</vt:lpstr>
      <vt:lpstr>1.  Common Rail Injector</vt:lpstr>
      <vt:lpstr>PowerPoint Presentation</vt:lpstr>
      <vt:lpstr>2.  Individual Pump System</vt:lpstr>
    </vt:vector>
  </TitlesOfParts>
  <Company>BCIT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Diesel Fuel Injection</dc:title>
  <dc:creator>Client Name</dc:creator>
  <cp:lastModifiedBy>jared cloutier</cp:lastModifiedBy>
  <cp:revision>11</cp:revision>
  <dcterms:created xsi:type="dcterms:W3CDTF">2010-04-30T15:30:02Z</dcterms:created>
  <dcterms:modified xsi:type="dcterms:W3CDTF">2014-12-17T16:54:48Z</dcterms:modified>
</cp:coreProperties>
</file>